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8288000" cy="10287000"/>
  <p:notesSz cx="6858000" cy="9144000"/>
  <p:embeddedFontLst>
    <p:embeddedFont>
      <p:font typeface="Open Sans" panose="020B0606030504020204" pitchFamily="34" charset="0"/>
      <p:regular r:id="rId22"/>
      <p:bold r:id="rId23"/>
      <p:italic r:id="rId24"/>
      <p:boldItalic r:id="rId25"/>
    </p:embeddedFont>
    <p:embeddedFont>
      <p:font typeface="Stolzl 1" panose="020B0604020202020204" charset="0"/>
      <p:regular r:id="rId26"/>
    </p:embeddedFont>
    <p:embeddedFont>
      <p:font typeface="Stolzl 2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18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5" d="100"/>
          <a:sy n="65" d="100"/>
        </p:scale>
        <p:origin x="30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56108" y="-2178758"/>
            <a:ext cx="19021425" cy="24612600"/>
          </a:xfrm>
          <a:custGeom>
            <a:avLst/>
            <a:gdLst/>
            <a:ahLst/>
            <a:cxnLst/>
            <a:rect l="l" t="t" r="r" b="b"/>
            <a:pathLst>
              <a:path w="19021425" h="24612600">
                <a:moveTo>
                  <a:pt x="0" y="0"/>
                </a:moveTo>
                <a:lnTo>
                  <a:pt x="19021425" y="0"/>
                </a:lnTo>
                <a:lnTo>
                  <a:pt x="19021425" y="24612600"/>
                </a:lnTo>
                <a:lnTo>
                  <a:pt x="0" y="24612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360419" y="7247925"/>
            <a:ext cx="1143000" cy="1133475"/>
          </a:xfrm>
          <a:custGeom>
            <a:avLst/>
            <a:gdLst/>
            <a:ahLst/>
            <a:cxnLst/>
            <a:rect l="l" t="t" r="r" b="b"/>
            <a:pathLst>
              <a:path w="1143000" h="1133475">
                <a:moveTo>
                  <a:pt x="0" y="0"/>
                </a:moveTo>
                <a:lnTo>
                  <a:pt x="1143000" y="0"/>
                </a:lnTo>
                <a:lnTo>
                  <a:pt x="1143000" y="1133475"/>
                </a:lnTo>
                <a:lnTo>
                  <a:pt x="0" y="11334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2631176" y="4311691"/>
            <a:ext cx="1959102" cy="47625"/>
          </a:xfrm>
          <a:custGeom>
            <a:avLst/>
            <a:gdLst/>
            <a:ahLst/>
            <a:cxnLst/>
            <a:rect l="l" t="t" r="r" b="b"/>
            <a:pathLst>
              <a:path w="1959102" h="47625">
                <a:moveTo>
                  <a:pt x="0" y="0"/>
                </a:moveTo>
                <a:lnTo>
                  <a:pt x="1959102" y="0"/>
                </a:lnTo>
                <a:lnTo>
                  <a:pt x="1959102" y="47625"/>
                </a:lnTo>
                <a:lnTo>
                  <a:pt x="0" y="476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5400000">
            <a:off x="10087975" y="2090738"/>
            <a:ext cx="10287000" cy="6105525"/>
          </a:xfrm>
          <a:custGeom>
            <a:avLst/>
            <a:gdLst/>
            <a:ahLst/>
            <a:cxnLst/>
            <a:rect l="l" t="t" r="r" b="b"/>
            <a:pathLst>
              <a:path w="10287000" h="6105525">
                <a:moveTo>
                  <a:pt x="0" y="0"/>
                </a:moveTo>
                <a:lnTo>
                  <a:pt x="10287000" y="0"/>
                </a:lnTo>
                <a:lnTo>
                  <a:pt x="10287000" y="6105524"/>
                </a:lnTo>
                <a:lnTo>
                  <a:pt x="0" y="61055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</a:blip>
            <a:stretch>
              <a:fillRect l="-2875" r="-3823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4081196" y="7148636"/>
            <a:ext cx="3969257" cy="1223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04"/>
              </a:lnSpc>
            </a:pPr>
            <a:r>
              <a:rPr lang="en-US" sz="3071">
                <a:solidFill>
                  <a:srgbClr val="FFFFFF"/>
                </a:solidFill>
                <a:latin typeface="Stolzl 1"/>
              </a:rPr>
              <a:t>Terminal Solutions Gateway Solutions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360419" y="3929624"/>
            <a:ext cx="9462202" cy="2810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569"/>
              </a:lnSpc>
            </a:pPr>
            <a:r>
              <a:rPr lang="en-US" sz="11425">
                <a:solidFill>
                  <a:srgbClr val="FFFFFF"/>
                </a:solidFill>
                <a:latin typeface="Stolzl 2"/>
              </a:rPr>
              <a:t>      </a:t>
            </a:r>
            <a:r>
              <a:rPr lang="en-US" sz="11425" u="none" strike="noStrike">
                <a:solidFill>
                  <a:srgbClr val="FFFFFF"/>
                </a:solidFill>
                <a:latin typeface="Stolzl 2"/>
              </a:rPr>
              <a:t>Payment</a:t>
            </a:r>
          </a:p>
          <a:p>
            <a:pPr marL="0" lvl="0" indent="0" algn="l">
              <a:lnSpc>
                <a:spcPts val="15995"/>
              </a:lnSpc>
              <a:spcBef>
                <a:spcPct val="0"/>
              </a:spcBef>
            </a:pPr>
            <a:r>
              <a:rPr lang="en-US" sz="11425" u="none" strike="noStrike">
                <a:solidFill>
                  <a:srgbClr val="FFFFFF"/>
                </a:solidFill>
                <a:latin typeface="Stolzl 2"/>
              </a:rPr>
              <a:t>Solutions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360419" y="1699498"/>
            <a:ext cx="5502021" cy="1960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995"/>
              </a:lnSpc>
            </a:pPr>
            <a:r>
              <a:rPr lang="en-US" sz="11425">
                <a:solidFill>
                  <a:srgbClr val="FFFFFF"/>
                </a:solidFill>
                <a:latin typeface="Stolzl 2"/>
              </a:rPr>
              <a:t>Payarc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10800"/>
          </a:xfrm>
          <a:custGeom>
            <a:avLst/>
            <a:gdLst/>
            <a:ahLst/>
            <a:cxnLst/>
            <a:rect l="l" t="t" r="r" b="b"/>
            <a:pathLst>
              <a:path w="18288000" h="10210800">
                <a:moveTo>
                  <a:pt x="0" y="0"/>
                </a:moveTo>
                <a:lnTo>
                  <a:pt x="18288000" y="0"/>
                </a:lnTo>
                <a:lnTo>
                  <a:pt x="18288000" y="10210800"/>
                </a:lnTo>
                <a:lnTo>
                  <a:pt x="0" y="10210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l="-12980" r="-1295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485505" y="0"/>
            <a:ext cx="12802495" cy="8529361"/>
          </a:xfrm>
          <a:custGeom>
            <a:avLst/>
            <a:gdLst/>
            <a:ahLst/>
            <a:cxnLst/>
            <a:rect l="l" t="t" r="r" b="b"/>
            <a:pathLst>
              <a:path w="12802495" h="8529361">
                <a:moveTo>
                  <a:pt x="0" y="0"/>
                </a:moveTo>
                <a:lnTo>
                  <a:pt x="12802495" y="0"/>
                </a:lnTo>
                <a:lnTo>
                  <a:pt x="12802495" y="8529361"/>
                </a:lnTo>
                <a:lnTo>
                  <a:pt x="0" y="85293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0210" r="-3415" b="-2680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28700" y="3906517"/>
            <a:ext cx="495300" cy="495300"/>
          </a:xfrm>
          <a:custGeom>
            <a:avLst/>
            <a:gdLst/>
            <a:ahLst/>
            <a:cxnLst/>
            <a:rect l="l" t="t" r="r" b="b"/>
            <a:pathLst>
              <a:path w="495300" h="495300">
                <a:moveTo>
                  <a:pt x="0" y="0"/>
                </a:moveTo>
                <a:lnTo>
                  <a:pt x="495300" y="0"/>
                </a:lnTo>
                <a:lnTo>
                  <a:pt x="495300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0509533" y="3218126"/>
            <a:ext cx="6753225" cy="5314950"/>
          </a:xfrm>
          <a:custGeom>
            <a:avLst/>
            <a:gdLst/>
            <a:ahLst/>
            <a:cxnLst/>
            <a:rect l="l" t="t" r="r" b="b"/>
            <a:pathLst>
              <a:path w="6753225" h="5314950">
                <a:moveTo>
                  <a:pt x="0" y="0"/>
                </a:moveTo>
                <a:lnTo>
                  <a:pt x="6753225" y="0"/>
                </a:lnTo>
                <a:lnTo>
                  <a:pt x="6753225" y="5314950"/>
                </a:lnTo>
                <a:lnTo>
                  <a:pt x="0" y="53149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550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2103244" y="4045201"/>
            <a:ext cx="95250" cy="95250"/>
            <a:chOff x="0" y="0"/>
            <a:chExt cx="95250" cy="9525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2103244" y="4550026"/>
            <a:ext cx="95250" cy="95250"/>
            <a:chOff x="0" y="0"/>
            <a:chExt cx="95250" cy="952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2103244" y="5054851"/>
            <a:ext cx="95250" cy="95250"/>
            <a:chOff x="0" y="0"/>
            <a:chExt cx="95250" cy="9525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2103244" y="5559676"/>
            <a:ext cx="95250" cy="95250"/>
            <a:chOff x="0" y="0"/>
            <a:chExt cx="95250" cy="9525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2103244" y="6064501"/>
            <a:ext cx="95250" cy="95250"/>
            <a:chOff x="0" y="0"/>
            <a:chExt cx="95250" cy="9525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2103244" y="6569326"/>
            <a:ext cx="95250" cy="95250"/>
            <a:chOff x="0" y="0"/>
            <a:chExt cx="95250" cy="9525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2103244" y="7074151"/>
            <a:ext cx="95250" cy="95250"/>
            <a:chOff x="0" y="0"/>
            <a:chExt cx="95250" cy="9525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2103244" y="7578976"/>
            <a:ext cx="95250" cy="95250"/>
            <a:chOff x="0" y="0"/>
            <a:chExt cx="95250" cy="9525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028700" y="1245784"/>
            <a:ext cx="9810379" cy="1374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140"/>
              </a:lnSpc>
            </a:pPr>
            <a:r>
              <a:rPr lang="en-US" sz="7957">
                <a:solidFill>
                  <a:srgbClr val="161843"/>
                </a:solidFill>
                <a:latin typeface="Stolzl 2"/>
              </a:rPr>
              <a:t>Magtek IDynamo 5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353123" y="3785540"/>
            <a:ext cx="7355148" cy="4001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74"/>
              </a:lnSpc>
            </a:pPr>
            <a:r>
              <a:rPr lang="en-US" sz="2259" dirty="0">
                <a:solidFill>
                  <a:srgbClr val="000000"/>
                </a:solidFill>
                <a:latin typeface="Stolzl 1"/>
              </a:rPr>
              <a:t>Connects directly to lightning host device Battery powered</a:t>
            </a:r>
          </a:p>
          <a:p>
            <a:pPr algn="l">
              <a:lnSpc>
                <a:spcPts val="3974"/>
              </a:lnSpc>
            </a:pPr>
            <a:r>
              <a:rPr lang="en-US" sz="2259" dirty="0">
                <a:solidFill>
                  <a:srgbClr val="000000"/>
                </a:solidFill>
                <a:latin typeface="Stolzl 1"/>
              </a:rPr>
              <a:t>Compatible with the </a:t>
            </a:r>
            <a:r>
              <a:rPr lang="en-US" sz="2259" dirty="0" err="1">
                <a:solidFill>
                  <a:srgbClr val="000000"/>
                </a:solidFill>
                <a:latin typeface="Stolzl 1"/>
              </a:rPr>
              <a:t>Payarc</a:t>
            </a:r>
            <a:r>
              <a:rPr lang="en-US" sz="2259" dirty="0">
                <a:solidFill>
                  <a:srgbClr val="000000"/>
                </a:solidFill>
                <a:latin typeface="Stolzl 1"/>
              </a:rPr>
              <a:t> mobile app</a:t>
            </a:r>
          </a:p>
          <a:p>
            <a:pPr algn="l">
              <a:lnSpc>
                <a:spcPts val="3974"/>
              </a:lnSpc>
            </a:pPr>
            <a:r>
              <a:rPr lang="en-US" sz="2259" dirty="0" err="1">
                <a:solidFill>
                  <a:srgbClr val="000000"/>
                </a:solidFill>
                <a:latin typeface="Stolzl 1"/>
              </a:rPr>
              <a:t>Payarc</a:t>
            </a:r>
            <a:r>
              <a:rPr lang="en-US" sz="2259" dirty="0">
                <a:solidFill>
                  <a:srgbClr val="000000"/>
                </a:solidFill>
                <a:latin typeface="Stolzl 1"/>
              </a:rPr>
              <a:t> app available IOS devices only</a:t>
            </a:r>
          </a:p>
          <a:p>
            <a:pPr algn="l">
              <a:lnSpc>
                <a:spcPts val="3974"/>
              </a:lnSpc>
            </a:pPr>
            <a:r>
              <a:rPr lang="en-US" sz="2259" dirty="0">
                <a:solidFill>
                  <a:srgbClr val="000000"/>
                </a:solidFill>
                <a:latin typeface="Stolzl 1"/>
              </a:rPr>
              <a:t>Can do cash discount on both credit/debit cards Can do tips at the time of transaction only Cannot print receipts – Email receipts only Cannot do Auth and capture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10800"/>
          </a:xfrm>
          <a:custGeom>
            <a:avLst/>
            <a:gdLst/>
            <a:ahLst/>
            <a:cxnLst/>
            <a:rect l="l" t="t" r="r" b="b"/>
            <a:pathLst>
              <a:path w="18288000" h="10210800">
                <a:moveTo>
                  <a:pt x="0" y="0"/>
                </a:moveTo>
                <a:lnTo>
                  <a:pt x="18288000" y="0"/>
                </a:lnTo>
                <a:lnTo>
                  <a:pt x="18288000" y="10210800"/>
                </a:lnTo>
                <a:lnTo>
                  <a:pt x="0" y="10210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l="-12980" r="-1295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485505" y="0"/>
            <a:ext cx="12802495" cy="8529352"/>
          </a:xfrm>
          <a:custGeom>
            <a:avLst/>
            <a:gdLst/>
            <a:ahLst/>
            <a:cxnLst/>
            <a:rect l="l" t="t" r="r" b="b"/>
            <a:pathLst>
              <a:path w="12802495" h="8529352">
                <a:moveTo>
                  <a:pt x="0" y="0"/>
                </a:moveTo>
                <a:lnTo>
                  <a:pt x="12802495" y="0"/>
                </a:lnTo>
                <a:lnTo>
                  <a:pt x="12802495" y="8529352"/>
                </a:lnTo>
                <a:lnTo>
                  <a:pt x="0" y="85293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0210" r="-3415" b="-2680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28700" y="3906507"/>
            <a:ext cx="495300" cy="495300"/>
          </a:xfrm>
          <a:custGeom>
            <a:avLst/>
            <a:gdLst/>
            <a:ahLst/>
            <a:cxnLst/>
            <a:rect l="l" t="t" r="r" b="b"/>
            <a:pathLst>
              <a:path w="495300" h="495300">
                <a:moveTo>
                  <a:pt x="0" y="0"/>
                </a:moveTo>
                <a:lnTo>
                  <a:pt x="495300" y="0"/>
                </a:lnTo>
                <a:lnTo>
                  <a:pt x="495300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0840698" y="2607021"/>
            <a:ext cx="6419850" cy="5686425"/>
          </a:xfrm>
          <a:custGeom>
            <a:avLst/>
            <a:gdLst/>
            <a:ahLst/>
            <a:cxnLst/>
            <a:rect l="l" t="t" r="r" b="b"/>
            <a:pathLst>
              <a:path w="6419850" h="5686425">
                <a:moveTo>
                  <a:pt x="0" y="0"/>
                </a:moveTo>
                <a:lnTo>
                  <a:pt x="6419850" y="0"/>
                </a:lnTo>
                <a:lnTo>
                  <a:pt x="6419850" y="5686425"/>
                </a:lnTo>
                <a:lnTo>
                  <a:pt x="0" y="56864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1289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2103244" y="4045201"/>
            <a:ext cx="95250" cy="95250"/>
            <a:chOff x="0" y="0"/>
            <a:chExt cx="95250" cy="9525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2103244" y="4550026"/>
            <a:ext cx="95250" cy="95250"/>
            <a:chOff x="0" y="0"/>
            <a:chExt cx="95250" cy="952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2103244" y="5054851"/>
            <a:ext cx="95250" cy="95250"/>
            <a:chOff x="0" y="0"/>
            <a:chExt cx="95250" cy="9525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2103244" y="5559676"/>
            <a:ext cx="95250" cy="95250"/>
            <a:chOff x="0" y="0"/>
            <a:chExt cx="95250" cy="9525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2103244" y="6064501"/>
            <a:ext cx="95250" cy="95250"/>
            <a:chOff x="0" y="0"/>
            <a:chExt cx="95250" cy="9525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2103244" y="6569326"/>
            <a:ext cx="95250" cy="95250"/>
            <a:chOff x="0" y="0"/>
            <a:chExt cx="95250" cy="9525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2103244" y="7074151"/>
            <a:ext cx="95250" cy="95250"/>
            <a:chOff x="0" y="0"/>
            <a:chExt cx="95250" cy="9525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2103244" y="7578976"/>
            <a:ext cx="95250" cy="95250"/>
            <a:chOff x="0" y="0"/>
            <a:chExt cx="95250" cy="9525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2103244" y="8083801"/>
            <a:ext cx="95250" cy="95250"/>
            <a:chOff x="0" y="0"/>
            <a:chExt cx="95250" cy="9525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028700" y="1245784"/>
            <a:ext cx="8229914" cy="1374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140"/>
              </a:lnSpc>
            </a:pPr>
            <a:r>
              <a:rPr lang="en-US" sz="7957">
                <a:solidFill>
                  <a:srgbClr val="161843"/>
                </a:solidFill>
                <a:latin typeface="Stolzl 2"/>
              </a:rPr>
              <a:t>BBPOS Chipper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353123" y="3785530"/>
            <a:ext cx="7611675" cy="4560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74"/>
              </a:lnSpc>
            </a:pPr>
            <a:r>
              <a:rPr lang="en-US" sz="2259" dirty="0">
                <a:solidFill>
                  <a:srgbClr val="000000"/>
                </a:solidFill>
                <a:latin typeface="Stolzl 1"/>
              </a:rPr>
              <a:t>Bluetooth Connectivity only</a:t>
            </a:r>
          </a:p>
          <a:p>
            <a:pPr>
              <a:lnSpc>
                <a:spcPts val="3974"/>
              </a:lnSpc>
            </a:pPr>
            <a:r>
              <a:rPr lang="en-US" sz="2259" dirty="0">
                <a:solidFill>
                  <a:srgbClr val="000000"/>
                </a:solidFill>
                <a:latin typeface="Stolzl 1"/>
              </a:rPr>
              <a:t>Battery powered</a:t>
            </a:r>
          </a:p>
          <a:p>
            <a:pPr>
              <a:lnSpc>
                <a:spcPts val="3974"/>
              </a:lnSpc>
            </a:pPr>
            <a:r>
              <a:rPr lang="en-US" sz="2259" dirty="0">
                <a:solidFill>
                  <a:srgbClr val="000000"/>
                </a:solidFill>
                <a:latin typeface="Stolzl 1"/>
              </a:rPr>
              <a:t>Compatible with NMI’s </a:t>
            </a:r>
            <a:r>
              <a:rPr lang="en-US" sz="2259" dirty="0" err="1">
                <a:solidFill>
                  <a:srgbClr val="000000"/>
                </a:solidFill>
                <a:latin typeface="Stolzl 1"/>
              </a:rPr>
              <a:t>iProcess</a:t>
            </a:r>
            <a:r>
              <a:rPr lang="en-US" sz="2259" dirty="0">
                <a:solidFill>
                  <a:srgbClr val="000000"/>
                </a:solidFill>
                <a:latin typeface="Stolzl 1"/>
              </a:rPr>
              <a:t> app only</a:t>
            </a:r>
          </a:p>
          <a:p>
            <a:pPr>
              <a:lnSpc>
                <a:spcPts val="3974"/>
              </a:lnSpc>
            </a:pPr>
            <a:r>
              <a:rPr lang="en-US" sz="2259" dirty="0" err="1">
                <a:solidFill>
                  <a:srgbClr val="000000"/>
                </a:solidFill>
                <a:latin typeface="Stolzl 1"/>
              </a:rPr>
              <a:t>iProcess</a:t>
            </a:r>
            <a:r>
              <a:rPr lang="en-US" sz="2259" dirty="0">
                <a:solidFill>
                  <a:srgbClr val="000000"/>
                </a:solidFill>
                <a:latin typeface="Stolzl 1"/>
              </a:rPr>
              <a:t> app available for Android and IOS devices Can do cash discount debit card only</a:t>
            </a:r>
          </a:p>
          <a:p>
            <a:pPr>
              <a:lnSpc>
                <a:spcPts val="3974"/>
              </a:lnSpc>
            </a:pPr>
            <a:r>
              <a:rPr lang="en-US" sz="2259" dirty="0">
                <a:solidFill>
                  <a:srgbClr val="000000"/>
                </a:solidFill>
                <a:latin typeface="Stolzl 1"/>
              </a:rPr>
              <a:t>Can do tips at the time of transaction only</a:t>
            </a:r>
          </a:p>
          <a:p>
            <a:pPr>
              <a:lnSpc>
                <a:spcPts val="3974"/>
              </a:lnSpc>
            </a:pPr>
            <a:r>
              <a:rPr lang="en-US" sz="2259" dirty="0">
                <a:solidFill>
                  <a:srgbClr val="000000"/>
                </a:solidFill>
                <a:latin typeface="Stolzl 1"/>
              </a:rPr>
              <a:t>Auto tax capability</a:t>
            </a:r>
          </a:p>
          <a:p>
            <a:pPr>
              <a:lnSpc>
                <a:spcPts val="3974"/>
              </a:lnSpc>
            </a:pPr>
            <a:r>
              <a:rPr lang="en-US" sz="2259" dirty="0">
                <a:solidFill>
                  <a:srgbClr val="000000"/>
                </a:solidFill>
                <a:latin typeface="Stolzl 1"/>
              </a:rPr>
              <a:t>Cannot print receipts – Email receipts only</a:t>
            </a:r>
          </a:p>
          <a:p>
            <a:pPr>
              <a:lnSpc>
                <a:spcPts val="3974"/>
              </a:lnSpc>
            </a:pPr>
            <a:r>
              <a:rPr lang="en-US" sz="2259" dirty="0">
                <a:solidFill>
                  <a:srgbClr val="000000"/>
                </a:solidFill>
                <a:latin typeface="Stolzl 1"/>
              </a:rPr>
              <a:t>Can do auth and capture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10800"/>
          </a:xfrm>
          <a:custGeom>
            <a:avLst/>
            <a:gdLst/>
            <a:ahLst/>
            <a:cxnLst/>
            <a:rect l="l" t="t" r="r" b="b"/>
            <a:pathLst>
              <a:path w="18288000" h="10210800">
                <a:moveTo>
                  <a:pt x="0" y="0"/>
                </a:moveTo>
                <a:lnTo>
                  <a:pt x="18288000" y="0"/>
                </a:lnTo>
                <a:lnTo>
                  <a:pt x="18288000" y="10210800"/>
                </a:lnTo>
                <a:lnTo>
                  <a:pt x="0" y="10210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l="-12980" r="-1295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485505" y="0"/>
            <a:ext cx="12802495" cy="8529352"/>
          </a:xfrm>
          <a:custGeom>
            <a:avLst/>
            <a:gdLst/>
            <a:ahLst/>
            <a:cxnLst/>
            <a:rect l="l" t="t" r="r" b="b"/>
            <a:pathLst>
              <a:path w="12802495" h="8529352">
                <a:moveTo>
                  <a:pt x="0" y="0"/>
                </a:moveTo>
                <a:lnTo>
                  <a:pt x="12802495" y="0"/>
                </a:lnTo>
                <a:lnTo>
                  <a:pt x="12802495" y="8529352"/>
                </a:lnTo>
                <a:lnTo>
                  <a:pt x="0" y="85293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0210" r="-3415" b="-2680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28700" y="3906507"/>
            <a:ext cx="495300" cy="495300"/>
          </a:xfrm>
          <a:custGeom>
            <a:avLst/>
            <a:gdLst/>
            <a:ahLst/>
            <a:cxnLst/>
            <a:rect l="l" t="t" r="r" b="b"/>
            <a:pathLst>
              <a:path w="495300" h="495300">
                <a:moveTo>
                  <a:pt x="0" y="0"/>
                </a:moveTo>
                <a:lnTo>
                  <a:pt x="495300" y="0"/>
                </a:lnTo>
                <a:lnTo>
                  <a:pt x="495300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8050730" y="1605363"/>
            <a:ext cx="10237270" cy="7000875"/>
          </a:xfrm>
          <a:custGeom>
            <a:avLst/>
            <a:gdLst/>
            <a:ahLst/>
            <a:cxnLst/>
            <a:rect l="l" t="t" r="r" b="b"/>
            <a:pathLst>
              <a:path w="10237270" h="7000875">
                <a:moveTo>
                  <a:pt x="0" y="0"/>
                </a:moveTo>
                <a:lnTo>
                  <a:pt x="10237270" y="0"/>
                </a:lnTo>
                <a:lnTo>
                  <a:pt x="10237270" y="7000875"/>
                </a:lnTo>
                <a:lnTo>
                  <a:pt x="0" y="70008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2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2103244" y="4045201"/>
            <a:ext cx="95250" cy="95250"/>
            <a:chOff x="0" y="0"/>
            <a:chExt cx="95250" cy="9525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2103244" y="4550026"/>
            <a:ext cx="95250" cy="95250"/>
            <a:chOff x="0" y="0"/>
            <a:chExt cx="95250" cy="952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2103244" y="5054851"/>
            <a:ext cx="95250" cy="95250"/>
            <a:chOff x="0" y="0"/>
            <a:chExt cx="95250" cy="9525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2103244" y="5559676"/>
            <a:ext cx="95250" cy="95250"/>
            <a:chOff x="0" y="0"/>
            <a:chExt cx="95250" cy="9525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2103244" y="6569326"/>
            <a:ext cx="95250" cy="95250"/>
            <a:chOff x="0" y="0"/>
            <a:chExt cx="95250" cy="9525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2103244" y="7578976"/>
            <a:ext cx="95250" cy="95250"/>
            <a:chOff x="0" y="0"/>
            <a:chExt cx="95250" cy="9525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2103244" y="8083801"/>
            <a:ext cx="95250" cy="95250"/>
            <a:chOff x="0" y="0"/>
            <a:chExt cx="95250" cy="9525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2103244" y="8588626"/>
            <a:ext cx="95250" cy="95250"/>
            <a:chOff x="0" y="0"/>
            <a:chExt cx="95250" cy="9525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2103244" y="9093451"/>
            <a:ext cx="95250" cy="95250"/>
            <a:chOff x="0" y="0"/>
            <a:chExt cx="95250" cy="9525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028700" y="1245784"/>
            <a:ext cx="6565535" cy="1374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140"/>
              </a:lnSpc>
            </a:pPr>
            <a:r>
              <a:rPr lang="en-US" sz="7957">
                <a:solidFill>
                  <a:srgbClr val="161843"/>
                </a:solidFill>
                <a:latin typeface="Stolzl 2"/>
              </a:rPr>
              <a:t>SwipeSimple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353123" y="3785530"/>
            <a:ext cx="7007095" cy="5586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74"/>
              </a:lnSpc>
            </a:pPr>
            <a:r>
              <a:rPr lang="en-US" sz="2259" dirty="0">
                <a:solidFill>
                  <a:srgbClr val="000000"/>
                </a:solidFill>
                <a:latin typeface="Stolzl 1"/>
              </a:rPr>
              <a:t>Accept credit cards online, invoice, and more Use on any iOS or Android device</a:t>
            </a:r>
          </a:p>
          <a:p>
            <a:pPr>
              <a:lnSpc>
                <a:spcPts val="3974"/>
              </a:lnSpc>
            </a:pPr>
            <a:r>
              <a:rPr lang="en-US" sz="2259" dirty="0">
                <a:solidFill>
                  <a:srgbClr val="000000"/>
                </a:solidFill>
                <a:latin typeface="Stolzl 1"/>
              </a:rPr>
              <a:t>Save customer cards and contact information Access reports, customer analytics, and more business tools</a:t>
            </a:r>
          </a:p>
          <a:p>
            <a:pPr>
              <a:lnSpc>
                <a:spcPts val="3974"/>
              </a:lnSpc>
            </a:pPr>
            <a:r>
              <a:rPr lang="en-US" sz="2259" dirty="0">
                <a:solidFill>
                  <a:srgbClr val="000000"/>
                </a:solidFill>
                <a:latin typeface="Stolzl 1"/>
              </a:rPr>
              <a:t>Recurring weekly, monthly, or annual</a:t>
            </a:r>
          </a:p>
          <a:p>
            <a:pPr>
              <a:lnSpc>
                <a:spcPts val="3974"/>
              </a:lnSpc>
            </a:pPr>
            <a:r>
              <a:rPr lang="en-US" sz="2259" dirty="0">
                <a:solidFill>
                  <a:srgbClr val="000000"/>
                </a:solidFill>
                <a:latin typeface="Stolzl 1"/>
              </a:rPr>
              <a:t>payments</a:t>
            </a:r>
          </a:p>
          <a:p>
            <a:pPr>
              <a:lnSpc>
                <a:spcPts val="3974"/>
              </a:lnSpc>
            </a:pPr>
            <a:r>
              <a:rPr lang="en-US" sz="2259" dirty="0">
                <a:solidFill>
                  <a:srgbClr val="000000"/>
                </a:solidFill>
                <a:latin typeface="Stolzl 1"/>
              </a:rPr>
              <a:t>Installment payments</a:t>
            </a:r>
          </a:p>
          <a:p>
            <a:pPr>
              <a:lnSpc>
                <a:spcPts val="3974"/>
              </a:lnSpc>
            </a:pPr>
            <a:r>
              <a:rPr lang="en-US" sz="2259" dirty="0">
                <a:solidFill>
                  <a:srgbClr val="000000"/>
                </a:solidFill>
                <a:latin typeface="Stolzl 1"/>
              </a:rPr>
              <a:t>Available Bluetooth card reader</a:t>
            </a:r>
          </a:p>
          <a:p>
            <a:pPr>
              <a:lnSpc>
                <a:spcPts val="3974"/>
              </a:lnSpc>
            </a:pPr>
            <a:r>
              <a:rPr lang="en-US" sz="2259" dirty="0">
                <a:solidFill>
                  <a:srgbClr val="000000"/>
                </a:solidFill>
                <a:latin typeface="Stolzl 1"/>
              </a:rPr>
              <a:t>Level II and III Interchange</a:t>
            </a:r>
          </a:p>
          <a:p>
            <a:pPr>
              <a:lnSpc>
                <a:spcPts val="3974"/>
              </a:lnSpc>
            </a:pPr>
            <a:r>
              <a:rPr lang="en-US" sz="2259" dirty="0">
                <a:solidFill>
                  <a:srgbClr val="000000"/>
                </a:solidFill>
                <a:latin typeface="Stolzl 1"/>
              </a:rPr>
              <a:t>Digital payment links for websites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33400" y="-3203200"/>
            <a:ext cx="19021425" cy="24612600"/>
          </a:xfrm>
          <a:custGeom>
            <a:avLst/>
            <a:gdLst/>
            <a:ahLst/>
            <a:cxnLst/>
            <a:rect l="l" t="t" r="r" b="b"/>
            <a:pathLst>
              <a:path w="19021425" h="24612600">
                <a:moveTo>
                  <a:pt x="0" y="0"/>
                </a:moveTo>
                <a:lnTo>
                  <a:pt x="19021425" y="0"/>
                </a:lnTo>
                <a:lnTo>
                  <a:pt x="19021425" y="24612600"/>
                </a:lnTo>
                <a:lnTo>
                  <a:pt x="0" y="24612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en-US"/>
              <a:t>Cash discount capability –credit/debit</a:t>
            </a:r>
          </a:p>
          <a:p>
            <a:r>
              <a:rPr lang="en-US"/>
              <a:t>Invoicing/recurring subscriptions Support integrations via API Email/text receipts</a:t>
            </a:r>
          </a:p>
          <a:p>
            <a:r>
              <a:rPr lang="en-US"/>
              <a:t>Reporting and analytics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898819" y="3349402"/>
            <a:ext cx="13670490" cy="5604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25"/>
              </a:lnSpc>
            </a:pPr>
            <a:r>
              <a:rPr lang="en-US" sz="2690" dirty="0">
                <a:solidFill>
                  <a:srgbClr val="FFFFFF"/>
                </a:solidFill>
                <a:latin typeface="Stolzl 1"/>
              </a:rPr>
              <a:t>Accept online payments easily with our powerful payment platform for businesses of any size. Our virtual terminal allows merchants to successfully key in transactions with customizable features such as:</a:t>
            </a:r>
          </a:p>
          <a:p>
            <a:pPr algn="l">
              <a:lnSpc>
                <a:spcPts val="6727"/>
              </a:lnSpc>
            </a:pPr>
            <a:r>
              <a:rPr lang="en-US" sz="2690" dirty="0">
                <a:solidFill>
                  <a:srgbClr val="FFFFFF"/>
                </a:solidFill>
                <a:latin typeface="Stolzl 1"/>
              </a:rPr>
              <a:t>Cash discount capability                         Level II and III Processing</a:t>
            </a:r>
          </a:p>
          <a:p>
            <a:pPr algn="l">
              <a:lnSpc>
                <a:spcPts val="2723"/>
              </a:lnSpc>
            </a:pPr>
            <a:r>
              <a:rPr lang="en-US" sz="2690" dirty="0">
                <a:solidFill>
                  <a:srgbClr val="FFFFFF"/>
                </a:solidFill>
                <a:latin typeface="Stolzl 1"/>
              </a:rPr>
              <a:t>credit/debit                                               Access statements</a:t>
            </a:r>
          </a:p>
          <a:p>
            <a:pPr algn="l">
              <a:lnSpc>
                <a:spcPct val="150000"/>
              </a:lnSpc>
            </a:pPr>
            <a:r>
              <a:rPr lang="en-US" sz="2690" dirty="0">
                <a:solidFill>
                  <a:srgbClr val="FFFFFF"/>
                </a:solidFill>
                <a:latin typeface="Stolzl 1"/>
              </a:rPr>
              <a:t>Invoicing/recurring subscriptions            Dispute management</a:t>
            </a:r>
          </a:p>
          <a:p>
            <a:pPr algn="l">
              <a:lnSpc>
                <a:spcPct val="150000"/>
              </a:lnSpc>
            </a:pPr>
            <a:r>
              <a:rPr lang="en-US" sz="2690" dirty="0">
                <a:solidFill>
                  <a:srgbClr val="FFFFFF"/>
                </a:solidFill>
                <a:latin typeface="Stolzl 1"/>
              </a:rPr>
              <a:t>Support integrations via API                   Account branding</a:t>
            </a:r>
          </a:p>
          <a:p>
            <a:pPr algn="l">
              <a:lnSpc>
                <a:spcPts val="2723"/>
              </a:lnSpc>
            </a:pPr>
            <a:endParaRPr lang="en-US" sz="2690" dirty="0">
              <a:solidFill>
                <a:srgbClr val="FFFFFF"/>
              </a:solidFill>
              <a:latin typeface="Stolzl 1"/>
            </a:endParaRPr>
          </a:p>
          <a:p>
            <a:pPr algn="l">
              <a:lnSpc>
                <a:spcPts val="2723"/>
              </a:lnSpc>
            </a:pPr>
            <a:r>
              <a:rPr lang="en-US" sz="2690" dirty="0">
                <a:solidFill>
                  <a:srgbClr val="FFFFFF"/>
                </a:solidFill>
                <a:latin typeface="Stolzl 1"/>
              </a:rPr>
              <a:t>Email/text receipts                                   Integrates with WooCommerce</a:t>
            </a:r>
          </a:p>
          <a:p>
            <a:pPr algn="l">
              <a:lnSpc>
                <a:spcPts val="2723"/>
              </a:lnSpc>
            </a:pPr>
            <a:endParaRPr lang="en-US" sz="2690" dirty="0">
              <a:solidFill>
                <a:srgbClr val="FFFFFF"/>
              </a:solidFill>
              <a:latin typeface="Stolzl 1"/>
            </a:endParaRPr>
          </a:p>
          <a:p>
            <a:pPr algn="l">
              <a:lnSpc>
                <a:spcPts val="2723"/>
              </a:lnSpc>
            </a:pPr>
            <a:r>
              <a:rPr lang="en-US" sz="2690" dirty="0">
                <a:solidFill>
                  <a:srgbClr val="FFFFFF"/>
                </a:solidFill>
                <a:latin typeface="Stolzl 1"/>
              </a:rPr>
              <a:t>Reporting and analytics                          and Magento (free of cost)</a:t>
            </a: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2665219" y="5600700"/>
            <a:ext cx="104775" cy="104775"/>
            <a:chOff x="0" y="0"/>
            <a:chExt cx="104775" cy="1047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104775" h="104775">
                  <a:moveTo>
                    <a:pt x="104775" y="52324"/>
                  </a:moveTo>
                  <a:lnTo>
                    <a:pt x="104394" y="59182"/>
                  </a:lnTo>
                  <a:lnTo>
                    <a:pt x="102108" y="69215"/>
                  </a:lnTo>
                  <a:lnTo>
                    <a:pt x="97917" y="78613"/>
                  </a:lnTo>
                  <a:lnTo>
                    <a:pt x="91948" y="86995"/>
                  </a:lnTo>
                  <a:lnTo>
                    <a:pt x="84455" y="93980"/>
                  </a:lnTo>
                  <a:lnTo>
                    <a:pt x="75692" y="99441"/>
                  </a:lnTo>
                  <a:lnTo>
                    <a:pt x="66040" y="103124"/>
                  </a:lnTo>
                  <a:lnTo>
                    <a:pt x="55880" y="104775"/>
                  </a:lnTo>
                  <a:lnTo>
                    <a:pt x="45593" y="104394"/>
                  </a:lnTo>
                  <a:lnTo>
                    <a:pt x="35560" y="102108"/>
                  </a:lnTo>
                  <a:lnTo>
                    <a:pt x="26162" y="97917"/>
                  </a:lnTo>
                  <a:lnTo>
                    <a:pt x="17780" y="91948"/>
                  </a:lnTo>
                  <a:lnTo>
                    <a:pt x="10795" y="84455"/>
                  </a:lnTo>
                  <a:lnTo>
                    <a:pt x="5334" y="75692"/>
                  </a:lnTo>
                  <a:lnTo>
                    <a:pt x="1651" y="66040"/>
                  </a:lnTo>
                  <a:lnTo>
                    <a:pt x="0" y="55880"/>
                  </a:lnTo>
                  <a:lnTo>
                    <a:pt x="381" y="45593"/>
                  </a:lnTo>
                  <a:lnTo>
                    <a:pt x="2667" y="35560"/>
                  </a:lnTo>
                  <a:lnTo>
                    <a:pt x="6858" y="26162"/>
                  </a:lnTo>
                  <a:lnTo>
                    <a:pt x="12827" y="17780"/>
                  </a:lnTo>
                  <a:lnTo>
                    <a:pt x="20320" y="10795"/>
                  </a:lnTo>
                  <a:lnTo>
                    <a:pt x="29210" y="5334"/>
                  </a:lnTo>
                  <a:lnTo>
                    <a:pt x="38735" y="1651"/>
                  </a:lnTo>
                  <a:lnTo>
                    <a:pt x="48895" y="0"/>
                  </a:lnTo>
                  <a:lnTo>
                    <a:pt x="59182" y="381"/>
                  </a:lnTo>
                  <a:lnTo>
                    <a:pt x="69215" y="2667"/>
                  </a:lnTo>
                  <a:lnTo>
                    <a:pt x="78613" y="6858"/>
                  </a:lnTo>
                  <a:lnTo>
                    <a:pt x="86995" y="12827"/>
                  </a:lnTo>
                  <a:lnTo>
                    <a:pt x="93980" y="20320"/>
                  </a:lnTo>
                  <a:lnTo>
                    <a:pt x="99441" y="29083"/>
                  </a:lnTo>
                  <a:lnTo>
                    <a:pt x="103124" y="38735"/>
                  </a:lnTo>
                  <a:lnTo>
                    <a:pt x="104775" y="488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2665219" y="6638925"/>
            <a:ext cx="104775" cy="104775"/>
            <a:chOff x="0" y="0"/>
            <a:chExt cx="104775" cy="1047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104775" h="104775">
                  <a:moveTo>
                    <a:pt x="104775" y="52324"/>
                  </a:moveTo>
                  <a:lnTo>
                    <a:pt x="104394" y="59182"/>
                  </a:lnTo>
                  <a:lnTo>
                    <a:pt x="102108" y="69215"/>
                  </a:lnTo>
                  <a:lnTo>
                    <a:pt x="97917" y="78613"/>
                  </a:lnTo>
                  <a:lnTo>
                    <a:pt x="91948" y="86995"/>
                  </a:lnTo>
                  <a:lnTo>
                    <a:pt x="84455" y="93980"/>
                  </a:lnTo>
                  <a:lnTo>
                    <a:pt x="75692" y="99441"/>
                  </a:lnTo>
                  <a:lnTo>
                    <a:pt x="66040" y="103124"/>
                  </a:lnTo>
                  <a:lnTo>
                    <a:pt x="55880" y="104775"/>
                  </a:lnTo>
                  <a:lnTo>
                    <a:pt x="45593" y="104394"/>
                  </a:lnTo>
                  <a:lnTo>
                    <a:pt x="35560" y="102108"/>
                  </a:lnTo>
                  <a:lnTo>
                    <a:pt x="26162" y="97917"/>
                  </a:lnTo>
                  <a:lnTo>
                    <a:pt x="17780" y="91948"/>
                  </a:lnTo>
                  <a:lnTo>
                    <a:pt x="10795" y="84455"/>
                  </a:lnTo>
                  <a:lnTo>
                    <a:pt x="5334" y="75692"/>
                  </a:lnTo>
                  <a:lnTo>
                    <a:pt x="1651" y="66040"/>
                  </a:lnTo>
                  <a:lnTo>
                    <a:pt x="0" y="55880"/>
                  </a:lnTo>
                  <a:lnTo>
                    <a:pt x="381" y="45593"/>
                  </a:lnTo>
                  <a:lnTo>
                    <a:pt x="2667" y="35560"/>
                  </a:lnTo>
                  <a:lnTo>
                    <a:pt x="6858" y="26162"/>
                  </a:lnTo>
                  <a:lnTo>
                    <a:pt x="12827" y="17780"/>
                  </a:lnTo>
                  <a:lnTo>
                    <a:pt x="20320" y="10795"/>
                  </a:lnTo>
                  <a:lnTo>
                    <a:pt x="29210" y="5334"/>
                  </a:lnTo>
                  <a:lnTo>
                    <a:pt x="38735" y="1651"/>
                  </a:lnTo>
                  <a:lnTo>
                    <a:pt x="48895" y="0"/>
                  </a:lnTo>
                  <a:lnTo>
                    <a:pt x="59182" y="381"/>
                  </a:lnTo>
                  <a:lnTo>
                    <a:pt x="69215" y="2667"/>
                  </a:lnTo>
                  <a:lnTo>
                    <a:pt x="78613" y="6858"/>
                  </a:lnTo>
                  <a:lnTo>
                    <a:pt x="86995" y="12827"/>
                  </a:lnTo>
                  <a:lnTo>
                    <a:pt x="93980" y="20320"/>
                  </a:lnTo>
                  <a:lnTo>
                    <a:pt x="99441" y="29083"/>
                  </a:lnTo>
                  <a:lnTo>
                    <a:pt x="103124" y="38735"/>
                  </a:lnTo>
                  <a:lnTo>
                    <a:pt x="104775" y="488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2665219" y="7248525"/>
            <a:ext cx="104775" cy="104775"/>
            <a:chOff x="0" y="0"/>
            <a:chExt cx="104775" cy="1047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104775" h="104775">
                  <a:moveTo>
                    <a:pt x="104775" y="52324"/>
                  </a:moveTo>
                  <a:lnTo>
                    <a:pt x="104394" y="59182"/>
                  </a:lnTo>
                  <a:lnTo>
                    <a:pt x="102108" y="69215"/>
                  </a:lnTo>
                  <a:lnTo>
                    <a:pt x="97917" y="78613"/>
                  </a:lnTo>
                  <a:lnTo>
                    <a:pt x="91948" y="86995"/>
                  </a:lnTo>
                  <a:lnTo>
                    <a:pt x="84455" y="93980"/>
                  </a:lnTo>
                  <a:lnTo>
                    <a:pt x="75692" y="99441"/>
                  </a:lnTo>
                  <a:lnTo>
                    <a:pt x="66040" y="103124"/>
                  </a:lnTo>
                  <a:lnTo>
                    <a:pt x="55880" y="104775"/>
                  </a:lnTo>
                  <a:lnTo>
                    <a:pt x="45593" y="104394"/>
                  </a:lnTo>
                  <a:lnTo>
                    <a:pt x="35560" y="102108"/>
                  </a:lnTo>
                  <a:lnTo>
                    <a:pt x="26162" y="97917"/>
                  </a:lnTo>
                  <a:lnTo>
                    <a:pt x="17780" y="91948"/>
                  </a:lnTo>
                  <a:lnTo>
                    <a:pt x="10795" y="84455"/>
                  </a:lnTo>
                  <a:lnTo>
                    <a:pt x="5334" y="75692"/>
                  </a:lnTo>
                  <a:lnTo>
                    <a:pt x="1651" y="66040"/>
                  </a:lnTo>
                  <a:lnTo>
                    <a:pt x="0" y="55880"/>
                  </a:lnTo>
                  <a:lnTo>
                    <a:pt x="381" y="45593"/>
                  </a:lnTo>
                  <a:lnTo>
                    <a:pt x="2667" y="35560"/>
                  </a:lnTo>
                  <a:lnTo>
                    <a:pt x="6858" y="26162"/>
                  </a:lnTo>
                  <a:lnTo>
                    <a:pt x="12827" y="17780"/>
                  </a:lnTo>
                  <a:lnTo>
                    <a:pt x="20320" y="10795"/>
                  </a:lnTo>
                  <a:lnTo>
                    <a:pt x="29210" y="5334"/>
                  </a:lnTo>
                  <a:lnTo>
                    <a:pt x="38735" y="1651"/>
                  </a:lnTo>
                  <a:lnTo>
                    <a:pt x="48895" y="0"/>
                  </a:lnTo>
                  <a:lnTo>
                    <a:pt x="59182" y="381"/>
                  </a:lnTo>
                  <a:lnTo>
                    <a:pt x="69215" y="2667"/>
                  </a:lnTo>
                  <a:lnTo>
                    <a:pt x="78613" y="6858"/>
                  </a:lnTo>
                  <a:lnTo>
                    <a:pt x="86995" y="12827"/>
                  </a:lnTo>
                  <a:lnTo>
                    <a:pt x="93980" y="20320"/>
                  </a:lnTo>
                  <a:lnTo>
                    <a:pt x="99441" y="29083"/>
                  </a:lnTo>
                  <a:lnTo>
                    <a:pt x="103124" y="38735"/>
                  </a:lnTo>
                  <a:lnTo>
                    <a:pt x="104775" y="488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2665219" y="8010525"/>
            <a:ext cx="104775" cy="104775"/>
            <a:chOff x="0" y="0"/>
            <a:chExt cx="104775" cy="1047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104775" h="104775">
                  <a:moveTo>
                    <a:pt x="104775" y="52324"/>
                  </a:moveTo>
                  <a:lnTo>
                    <a:pt x="104394" y="59182"/>
                  </a:lnTo>
                  <a:lnTo>
                    <a:pt x="102108" y="69215"/>
                  </a:lnTo>
                  <a:lnTo>
                    <a:pt x="97917" y="78613"/>
                  </a:lnTo>
                  <a:lnTo>
                    <a:pt x="91948" y="86995"/>
                  </a:lnTo>
                  <a:lnTo>
                    <a:pt x="84455" y="93980"/>
                  </a:lnTo>
                  <a:lnTo>
                    <a:pt x="75692" y="99441"/>
                  </a:lnTo>
                  <a:lnTo>
                    <a:pt x="66040" y="103124"/>
                  </a:lnTo>
                  <a:lnTo>
                    <a:pt x="55880" y="104775"/>
                  </a:lnTo>
                  <a:lnTo>
                    <a:pt x="45593" y="104394"/>
                  </a:lnTo>
                  <a:lnTo>
                    <a:pt x="35560" y="102108"/>
                  </a:lnTo>
                  <a:lnTo>
                    <a:pt x="26162" y="97917"/>
                  </a:lnTo>
                  <a:lnTo>
                    <a:pt x="17780" y="91948"/>
                  </a:lnTo>
                  <a:lnTo>
                    <a:pt x="10795" y="84455"/>
                  </a:lnTo>
                  <a:lnTo>
                    <a:pt x="5334" y="75692"/>
                  </a:lnTo>
                  <a:lnTo>
                    <a:pt x="1651" y="66040"/>
                  </a:lnTo>
                  <a:lnTo>
                    <a:pt x="0" y="55880"/>
                  </a:lnTo>
                  <a:lnTo>
                    <a:pt x="381" y="45593"/>
                  </a:lnTo>
                  <a:lnTo>
                    <a:pt x="2667" y="35560"/>
                  </a:lnTo>
                  <a:lnTo>
                    <a:pt x="6858" y="26162"/>
                  </a:lnTo>
                  <a:lnTo>
                    <a:pt x="12827" y="17780"/>
                  </a:lnTo>
                  <a:lnTo>
                    <a:pt x="20320" y="10795"/>
                  </a:lnTo>
                  <a:lnTo>
                    <a:pt x="29210" y="5334"/>
                  </a:lnTo>
                  <a:lnTo>
                    <a:pt x="38735" y="1651"/>
                  </a:lnTo>
                  <a:lnTo>
                    <a:pt x="48895" y="0"/>
                  </a:lnTo>
                  <a:lnTo>
                    <a:pt x="59182" y="381"/>
                  </a:lnTo>
                  <a:lnTo>
                    <a:pt x="69215" y="2667"/>
                  </a:lnTo>
                  <a:lnTo>
                    <a:pt x="78613" y="6858"/>
                  </a:lnTo>
                  <a:lnTo>
                    <a:pt x="86995" y="12827"/>
                  </a:lnTo>
                  <a:lnTo>
                    <a:pt x="93980" y="20320"/>
                  </a:lnTo>
                  <a:lnTo>
                    <a:pt x="99441" y="29083"/>
                  </a:lnTo>
                  <a:lnTo>
                    <a:pt x="103124" y="38735"/>
                  </a:lnTo>
                  <a:lnTo>
                    <a:pt x="104775" y="488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2667000" y="8696325"/>
            <a:ext cx="104775" cy="104775"/>
            <a:chOff x="0" y="0"/>
            <a:chExt cx="104775" cy="10477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104775" h="104775">
                  <a:moveTo>
                    <a:pt x="104775" y="52324"/>
                  </a:moveTo>
                  <a:lnTo>
                    <a:pt x="104394" y="59182"/>
                  </a:lnTo>
                  <a:lnTo>
                    <a:pt x="102108" y="69215"/>
                  </a:lnTo>
                  <a:lnTo>
                    <a:pt x="97917" y="78613"/>
                  </a:lnTo>
                  <a:lnTo>
                    <a:pt x="91948" y="86995"/>
                  </a:lnTo>
                  <a:lnTo>
                    <a:pt x="84455" y="93980"/>
                  </a:lnTo>
                  <a:lnTo>
                    <a:pt x="75692" y="99441"/>
                  </a:lnTo>
                  <a:lnTo>
                    <a:pt x="66040" y="103124"/>
                  </a:lnTo>
                  <a:lnTo>
                    <a:pt x="55880" y="104775"/>
                  </a:lnTo>
                  <a:lnTo>
                    <a:pt x="45593" y="104394"/>
                  </a:lnTo>
                  <a:lnTo>
                    <a:pt x="35560" y="102108"/>
                  </a:lnTo>
                  <a:lnTo>
                    <a:pt x="26162" y="97917"/>
                  </a:lnTo>
                  <a:lnTo>
                    <a:pt x="17780" y="91948"/>
                  </a:lnTo>
                  <a:lnTo>
                    <a:pt x="10795" y="84455"/>
                  </a:lnTo>
                  <a:lnTo>
                    <a:pt x="5334" y="75692"/>
                  </a:lnTo>
                  <a:lnTo>
                    <a:pt x="1651" y="66040"/>
                  </a:lnTo>
                  <a:lnTo>
                    <a:pt x="0" y="55880"/>
                  </a:lnTo>
                  <a:lnTo>
                    <a:pt x="381" y="45593"/>
                  </a:lnTo>
                  <a:lnTo>
                    <a:pt x="2667" y="35560"/>
                  </a:lnTo>
                  <a:lnTo>
                    <a:pt x="6858" y="26162"/>
                  </a:lnTo>
                  <a:lnTo>
                    <a:pt x="12827" y="17780"/>
                  </a:lnTo>
                  <a:lnTo>
                    <a:pt x="20320" y="10795"/>
                  </a:lnTo>
                  <a:lnTo>
                    <a:pt x="29210" y="5334"/>
                  </a:lnTo>
                  <a:lnTo>
                    <a:pt x="38735" y="1651"/>
                  </a:lnTo>
                  <a:lnTo>
                    <a:pt x="48895" y="0"/>
                  </a:lnTo>
                  <a:lnTo>
                    <a:pt x="59182" y="381"/>
                  </a:lnTo>
                  <a:lnTo>
                    <a:pt x="69215" y="2667"/>
                  </a:lnTo>
                  <a:lnTo>
                    <a:pt x="78613" y="6858"/>
                  </a:lnTo>
                  <a:lnTo>
                    <a:pt x="86995" y="12827"/>
                  </a:lnTo>
                  <a:lnTo>
                    <a:pt x="93980" y="20320"/>
                  </a:lnTo>
                  <a:lnTo>
                    <a:pt x="99441" y="29083"/>
                  </a:lnTo>
                  <a:lnTo>
                    <a:pt x="103124" y="38735"/>
                  </a:lnTo>
                  <a:lnTo>
                    <a:pt x="104775" y="488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Freeform 13"/>
          <p:cNvSpPr/>
          <p:nvPr/>
        </p:nvSpPr>
        <p:spPr>
          <a:xfrm>
            <a:off x="11660191" y="1943976"/>
            <a:ext cx="733425" cy="723900"/>
          </a:xfrm>
          <a:custGeom>
            <a:avLst/>
            <a:gdLst/>
            <a:ahLst/>
            <a:cxnLst/>
            <a:rect l="l" t="t" r="r" b="b"/>
            <a:pathLst>
              <a:path w="733425" h="723900">
                <a:moveTo>
                  <a:pt x="0" y="0"/>
                </a:moveTo>
                <a:lnTo>
                  <a:pt x="733425" y="0"/>
                </a:lnTo>
                <a:lnTo>
                  <a:pt x="733425" y="723900"/>
                </a:lnTo>
                <a:lnTo>
                  <a:pt x="0" y="7239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0446210" y="2445172"/>
            <a:ext cx="10286962" cy="5396627"/>
          </a:xfrm>
          <a:custGeom>
            <a:avLst/>
            <a:gdLst/>
            <a:ahLst/>
            <a:cxnLst/>
            <a:rect l="l" t="t" r="r" b="b"/>
            <a:pathLst>
              <a:path w="10286962" h="5396627">
                <a:moveTo>
                  <a:pt x="0" y="0"/>
                </a:moveTo>
                <a:lnTo>
                  <a:pt x="10286962" y="0"/>
                </a:lnTo>
                <a:lnTo>
                  <a:pt x="10286962" y="5396627"/>
                </a:lnTo>
                <a:lnTo>
                  <a:pt x="0" y="53966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</a:blip>
            <a:stretch>
              <a:fillRect r="-41111" b="-13135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9681677" y="5550970"/>
            <a:ext cx="104775" cy="104775"/>
            <a:chOff x="0" y="0"/>
            <a:chExt cx="104775" cy="10477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104775" h="104775">
                  <a:moveTo>
                    <a:pt x="104775" y="52324"/>
                  </a:moveTo>
                  <a:lnTo>
                    <a:pt x="104394" y="59182"/>
                  </a:lnTo>
                  <a:lnTo>
                    <a:pt x="102108" y="69215"/>
                  </a:lnTo>
                  <a:lnTo>
                    <a:pt x="97917" y="78613"/>
                  </a:lnTo>
                  <a:lnTo>
                    <a:pt x="91948" y="86995"/>
                  </a:lnTo>
                  <a:lnTo>
                    <a:pt x="84455" y="93980"/>
                  </a:lnTo>
                  <a:lnTo>
                    <a:pt x="75692" y="99441"/>
                  </a:lnTo>
                  <a:lnTo>
                    <a:pt x="66040" y="103124"/>
                  </a:lnTo>
                  <a:lnTo>
                    <a:pt x="55880" y="104775"/>
                  </a:lnTo>
                  <a:lnTo>
                    <a:pt x="45593" y="104394"/>
                  </a:lnTo>
                  <a:lnTo>
                    <a:pt x="35560" y="102108"/>
                  </a:lnTo>
                  <a:lnTo>
                    <a:pt x="26162" y="97917"/>
                  </a:lnTo>
                  <a:lnTo>
                    <a:pt x="17780" y="91948"/>
                  </a:lnTo>
                  <a:lnTo>
                    <a:pt x="10795" y="84455"/>
                  </a:lnTo>
                  <a:lnTo>
                    <a:pt x="5334" y="75692"/>
                  </a:lnTo>
                  <a:lnTo>
                    <a:pt x="1651" y="66040"/>
                  </a:lnTo>
                  <a:lnTo>
                    <a:pt x="0" y="55880"/>
                  </a:lnTo>
                  <a:lnTo>
                    <a:pt x="381" y="45593"/>
                  </a:lnTo>
                  <a:lnTo>
                    <a:pt x="2667" y="35560"/>
                  </a:lnTo>
                  <a:lnTo>
                    <a:pt x="6858" y="26162"/>
                  </a:lnTo>
                  <a:lnTo>
                    <a:pt x="12827" y="17780"/>
                  </a:lnTo>
                  <a:lnTo>
                    <a:pt x="20320" y="10795"/>
                  </a:lnTo>
                  <a:lnTo>
                    <a:pt x="29210" y="5334"/>
                  </a:lnTo>
                  <a:lnTo>
                    <a:pt x="38735" y="1651"/>
                  </a:lnTo>
                  <a:lnTo>
                    <a:pt x="48895" y="0"/>
                  </a:lnTo>
                  <a:lnTo>
                    <a:pt x="59182" y="381"/>
                  </a:lnTo>
                  <a:lnTo>
                    <a:pt x="69215" y="2667"/>
                  </a:lnTo>
                  <a:lnTo>
                    <a:pt x="78613" y="6858"/>
                  </a:lnTo>
                  <a:lnTo>
                    <a:pt x="86995" y="12827"/>
                  </a:lnTo>
                  <a:lnTo>
                    <a:pt x="93980" y="20320"/>
                  </a:lnTo>
                  <a:lnTo>
                    <a:pt x="99441" y="29083"/>
                  </a:lnTo>
                  <a:lnTo>
                    <a:pt x="103124" y="38735"/>
                  </a:lnTo>
                  <a:lnTo>
                    <a:pt x="104775" y="488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9681677" y="6151045"/>
            <a:ext cx="104775" cy="104775"/>
            <a:chOff x="0" y="0"/>
            <a:chExt cx="104775" cy="10477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104775" h="104775">
                  <a:moveTo>
                    <a:pt x="104775" y="52324"/>
                  </a:moveTo>
                  <a:lnTo>
                    <a:pt x="104394" y="59182"/>
                  </a:lnTo>
                  <a:lnTo>
                    <a:pt x="102108" y="69215"/>
                  </a:lnTo>
                  <a:lnTo>
                    <a:pt x="97917" y="78613"/>
                  </a:lnTo>
                  <a:lnTo>
                    <a:pt x="91948" y="86995"/>
                  </a:lnTo>
                  <a:lnTo>
                    <a:pt x="84455" y="93980"/>
                  </a:lnTo>
                  <a:lnTo>
                    <a:pt x="75692" y="99441"/>
                  </a:lnTo>
                  <a:lnTo>
                    <a:pt x="66040" y="103124"/>
                  </a:lnTo>
                  <a:lnTo>
                    <a:pt x="55880" y="104775"/>
                  </a:lnTo>
                  <a:lnTo>
                    <a:pt x="45593" y="104394"/>
                  </a:lnTo>
                  <a:lnTo>
                    <a:pt x="35560" y="102108"/>
                  </a:lnTo>
                  <a:lnTo>
                    <a:pt x="26162" y="97917"/>
                  </a:lnTo>
                  <a:lnTo>
                    <a:pt x="17780" y="91948"/>
                  </a:lnTo>
                  <a:lnTo>
                    <a:pt x="10795" y="84455"/>
                  </a:lnTo>
                  <a:lnTo>
                    <a:pt x="5334" y="75692"/>
                  </a:lnTo>
                  <a:lnTo>
                    <a:pt x="1651" y="66040"/>
                  </a:lnTo>
                  <a:lnTo>
                    <a:pt x="0" y="55880"/>
                  </a:lnTo>
                  <a:lnTo>
                    <a:pt x="381" y="45593"/>
                  </a:lnTo>
                  <a:lnTo>
                    <a:pt x="2667" y="35560"/>
                  </a:lnTo>
                  <a:lnTo>
                    <a:pt x="6858" y="26162"/>
                  </a:lnTo>
                  <a:lnTo>
                    <a:pt x="12827" y="17780"/>
                  </a:lnTo>
                  <a:lnTo>
                    <a:pt x="20320" y="10795"/>
                  </a:lnTo>
                  <a:lnTo>
                    <a:pt x="29210" y="5334"/>
                  </a:lnTo>
                  <a:lnTo>
                    <a:pt x="38735" y="1651"/>
                  </a:lnTo>
                  <a:lnTo>
                    <a:pt x="48895" y="0"/>
                  </a:lnTo>
                  <a:lnTo>
                    <a:pt x="59182" y="381"/>
                  </a:lnTo>
                  <a:lnTo>
                    <a:pt x="69215" y="2667"/>
                  </a:lnTo>
                  <a:lnTo>
                    <a:pt x="78613" y="6858"/>
                  </a:lnTo>
                  <a:lnTo>
                    <a:pt x="86995" y="12827"/>
                  </a:lnTo>
                  <a:lnTo>
                    <a:pt x="93980" y="20320"/>
                  </a:lnTo>
                  <a:lnTo>
                    <a:pt x="99441" y="29083"/>
                  </a:lnTo>
                  <a:lnTo>
                    <a:pt x="103124" y="38735"/>
                  </a:lnTo>
                  <a:lnTo>
                    <a:pt x="104775" y="488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9681677" y="6638925"/>
            <a:ext cx="104775" cy="104775"/>
            <a:chOff x="0" y="0"/>
            <a:chExt cx="104775" cy="10477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104775" h="104775">
                  <a:moveTo>
                    <a:pt x="104775" y="52324"/>
                  </a:moveTo>
                  <a:lnTo>
                    <a:pt x="104394" y="59182"/>
                  </a:lnTo>
                  <a:lnTo>
                    <a:pt x="102108" y="69215"/>
                  </a:lnTo>
                  <a:lnTo>
                    <a:pt x="97917" y="78613"/>
                  </a:lnTo>
                  <a:lnTo>
                    <a:pt x="91948" y="86995"/>
                  </a:lnTo>
                  <a:lnTo>
                    <a:pt x="84455" y="93980"/>
                  </a:lnTo>
                  <a:lnTo>
                    <a:pt x="75692" y="99441"/>
                  </a:lnTo>
                  <a:lnTo>
                    <a:pt x="66040" y="103124"/>
                  </a:lnTo>
                  <a:lnTo>
                    <a:pt x="55880" y="104775"/>
                  </a:lnTo>
                  <a:lnTo>
                    <a:pt x="45593" y="104394"/>
                  </a:lnTo>
                  <a:lnTo>
                    <a:pt x="35560" y="102108"/>
                  </a:lnTo>
                  <a:lnTo>
                    <a:pt x="26162" y="97917"/>
                  </a:lnTo>
                  <a:lnTo>
                    <a:pt x="17780" y="91948"/>
                  </a:lnTo>
                  <a:lnTo>
                    <a:pt x="10795" y="84455"/>
                  </a:lnTo>
                  <a:lnTo>
                    <a:pt x="5334" y="75692"/>
                  </a:lnTo>
                  <a:lnTo>
                    <a:pt x="1651" y="66040"/>
                  </a:lnTo>
                  <a:lnTo>
                    <a:pt x="0" y="55880"/>
                  </a:lnTo>
                  <a:lnTo>
                    <a:pt x="381" y="45593"/>
                  </a:lnTo>
                  <a:lnTo>
                    <a:pt x="2667" y="35560"/>
                  </a:lnTo>
                  <a:lnTo>
                    <a:pt x="6858" y="26162"/>
                  </a:lnTo>
                  <a:lnTo>
                    <a:pt x="12827" y="17780"/>
                  </a:lnTo>
                  <a:lnTo>
                    <a:pt x="20320" y="10795"/>
                  </a:lnTo>
                  <a:lnTo>
                    <a:pt x="29210" y="5334"/>
                  </a:lnTo>
                  <a:lnTo>
                    <a:pt x="38735" y="1651"/>
                  </a:lnTo>
                  <a:lnTo>
                    <a:pt x="48895" y="0"/>
                  </a:lnTo>
                  <a:lnTo>
                    <a:pt x="59182" y="381"/>
                  </a:lnTo>
                  <a:lnTo>
                    <a:pt x="69215" y="2667"/>
                  </a:lnTo>
                  <a:lnTo>
                    <a:pt x="78613" y="6858"/>
                  </a:lnTo>
                  <a:lnTo>
                    <a:pt x="86995" y="12827"/>
                  </a:lnTo>
                  <a:lnTo>
                    <a:pt x="93980" y="20320"/>
                  </a:lnTo>
                  <a:lnTo>
                    <a:pt x="99441" y="29083"/>
                  </a:lnTo>
                  <a:lnTo>
                    <a:pt x="103124" y="38735"/>
                  </a:lnTo>
                  <a:lnTo>
                    <a:pt x="104775" y="488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9681677" y="7277100"/>
            <a:ext cx="104775" cy="104775"/>
            <a:chOff x="0" y="0"/>
            <a:chExt cx="104775" cy="10477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104775" h="104775">
                  <a:moveTo>
                    <a:pt x="104775" y="52324"/>
                  </a:moveTo>
                  <a:lnTo>
                    <a:pt x="104394" y="59182"/>
                  </a:lnTo>
                  <a:lnTo>
                    <a:pt x="102108" y="69215"/>
                  </a:lnTo>
                  <a:lnTo>
                    <a:pt x="97917" y="78613"/>
                  </a:lnTo>
                  <a:lnTo>
                    <a:pt x="91948" y="86995"/>
                  </a:lnTo>
                  <a:lnTo>
                    <a:pt x="84455" y="93980"/>
                  </a:lnTo>
                  <a:lnTo>
                    <a:pt x="75692" y="99441"/>
                  </a:lnTo>
                  <a:lnTo>
                    <a:pt x="66040" y="103124"/>
                  </a:lnTo>
                  <a:lnTo>
                    <a:pt x="55880" y="104775"/>
                  </a:lnTo>
                  <a:lnTo>
                    <a:pt x="45593" y="104394"/>
                  </a:lnTo>
                  <a:lnTo>
                    <a:pt x="35560" y="102108"/>
                  </a:lnTo>
                  <a:lnTo>
                    <a:pt x="26162" y="97917"/>
                  </a:lnTo>
                  <a:lnTo>
                    <a:pt x="17780" y="91948"/>
                  </a:lnTo>
                  <a:lnTo>
                    <a:pt x="10795" y="84455"/>
                  </a:lnTo>
                  <a:lnTo>
                    <a:pt x="5334" y="75692"/>
                  </a:lnTo>
                  <a:lnTo>
                    <a:pt x="1651" y="66040"/>
                  </a:lnTo>
                  <a:lnTo>
                    <a:pt x="0" y="55880"/>
                  </a:lnTo>
                  <a:lnTo>
                    <a:pt x="381" y="45593"/>
                  </a:lnTo>
                  <a:lnTo>
                    <a:pt x="2667" y="35560"/>
                  </a:lnTo>
                  <a:lnTo>
                    <a:pt x="6858" y="26162"/>
                  </a:lnTo>
                  <a:lnTo>
                    <a:pt x="12827" y="17780"/>
                  </a:lnTo>
                  <a:lnTo>
                    <a:pt x="20320" y="10795"/>
                  </a:lnTo>
                  <a:lnTo>
                    <a:pt x="29210" y="5334"/>
                  </a:lnTo>
                  <a:lnTo>
                    <a:pt x="38735" y="1651"/>
                  </a:lnTo>
                  <a:lnTo>
                    <a:pt x="48895" y="0"/>
                  </a:lnTo>
                  <a:lnTo>
                    <a:pt x="59182" y="381"/>
                  </a:lnTo>
                  <a:lnTo>
                    <a:pt x="69215" y="2667"/>
                  </a:lnTo>
                  <a:lnTo>
                    <a:pt x="78613" y="6858"/>
                  </a:lnTo>
                  <a:lnTo>
                    <a:pt x="86995" y="12827"/>
                  </a:lnTo>
                  <a:lnTo>
                    <a:pt x="93980" y="20320"/>
                  </a:lnTo>
                  <a:lnTo>
                    <a:pt x="99441" y="29083"/>
                  </a:lnTo>
                  <a:lnTo>
                    <a:pt x="103124" y="38735"/>
                  </a:lnTo>
                  <a:lnTo>
                    <a:pt x="104775" y="488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9681677" y="7934325"/>
            <a:ext cx="104775" cy="104775"/>
            <a:chOff x="0" y="0"/>
            <a:chExt cx="104775" cy="10477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104775" h="104775">
                  <a:moveTo>
                    <a:pt x="104775" y="52324"/>
                  </a:moveTo>
                  <a:lnTo>
                    <a:pt x="104394" y="59182"/>
                  </a:lnTo>
                  <a:lnTo>
                    <a:pt x="102108" y="69215"/>
                  </a:lnTo>
                  <a:lnTo>
                    <a:pt x="97917" y="78613"/>
                  </a:lnTo>
                  <a:lnTo>
                    <a:pt x="91948" y="86995"/>
                  </a:lnTo>
                  <a:lnTo>
                    <a:pt x="84455" y="93980"/>
                  </a:lnTo>
                  <a:lnTo>
                    <a:pt x="75692" y="99441"/>
                  </a:lnTo>
                  <a:lnTo>
                    <a:pt x="66040" y="103124"/>
                  </a:lnTo>
                  <a:lnTo>
                    <a:pt x="55880" y="104775"/>
                  </a:lnTo>
                  <a:lnTo>
                    <a:pt x="45593" y="104394"/>
                  </a:lnTo>
                  <a:lnTo>
                    <a:pt x="35560" y="102108"/>
                  </a:lnTo>
                  <a:lnTo>
                    <a:pt x="26162" y="97917"/>
                  </a:lnTo>
                  <a:lnTo>
                    <a:pt x="17780" y="91948"/>
                  </a:lnTo>
                  <a:lnTo>
                    <a:pt x="10795" y="84455"/>
                  </a:lnTo>
                  <a:lnTo>
                    <a:pt x="5334" y="75692"/>
                  </a:lnTo>
                  <a:lnTo>
                    <a:pt x="1651" y="66040"/>
                  </a:lnTo>
                  <a:lnTo>
                    <a:pt x="0" y="55880"/>
                  </a:lnTo>
                  <a:lnTo>
                    <a:pt x="381" y="45593"/>
                  </a:lnTo>
                  <a:lnTo>
                    <a:pt x="2667" y="35560"/>
                  </a:lnTo>
                  <a:lnTo>
                    <a:pt x="6858" y="26162"/>
                  </a:lnTo>
                  <a:lnTo>
                    <a:pt x="12827" y="17780"/>
                  </a:lnTo>
                  <a:lnTo>
                    <a:pt x="20320" y="10795"/>
                  </a:lnTo>
                  <a:lnTo>
                    <a:pt x="29210" y="5334"/>
                  </a:lnTo>
                  <a:lnTo>
                    <a:pt x="38735" y="1651"/>
                  </a:lnTo>
                  <a:lnTo>
                    <a:pt x="48895" y="0"/>
                  </a:lnTo>
                  <a:lnTo>
                    <a:pt x="59182" y="381"/>
                  </a:lnTo>
                  <a:lnTo>
                    <a:pt x="69215" y="2667"/>
                  </a:lnTo>
                  <a:lnTo>
                    <a:pt x="78613" y="6858"/>
                  </a:lnTo>
                  <a:lnTo>
                    <a:pt x="86995" y="12827"/>
                  </a:lnTo>
                  <a:lnTo>
                    <a:pt x="93980" y="20320"/>
                  </a:lnTo>
                  <a:lnTo>
                    <a:pt x="99441" y="29083"/>
                  </a:lnTo>
                  <a:lnTo>
                    <a:pt x="103124" y="38735"/>
                  </a:lnTo>
                  <a:lnTo>
                    <a:pt x="104775" y="488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2360419" y="1550584"/>
            <a:ext cx="9299772" cy="1374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140"/>
              </a:lnSpc>
            </a:pPr>
            <a:r>
              <a:rPr lang="en-US" sz="7957" dirty="0" err="1">
                <a:solidFill>
                  <a:srgbClr val="FFFFFF"/>
                </a:solidFill>
                <a:latin typeface="Stolzl 1"/>
              </a:rPr>
              <a:t>Payarc</a:t>
            </a:r>
            <a:r>
              <a:rPr lang="en-US" sz="7957" dirty="0">
                <a:solidFill>
                  <a:srgbClr val="FFFFFF"/>
                </a:solidFill>
                <a:latin typeface="Stolzl 1"/>
              </a:rPr>
              <a:t> Gateway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10800"/>
          </a:xfrm>
          <a:custGeom>
            <a:avLst/>
            <a:gdLst/>
            <a:ahLst/>
            <a:cxnLst/>
            <a:rect l="l" t="t" r="r" b="b"/>
            <a:pathLst>
              <a:path w="18288000" h="10210800">
                <a:moveTo>
                  <a:pt x="0" y="0"/>
                </a:moveTo>
                <a:lnTo>
                  <a:pt x="18288000" y="0"/>
                </a:lnTo>
                <a:lnTo>
                  <a:pt x="18288000" y="10210800"/>
                </a:lnTo>
                <a:lnTo>
                  <a:pt x="0" y="10210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l="-12980" r="-1295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485505" y="0"/>
            <a:ext cx="12802495" cy="8529361"/>
          </a:xfrm>
          <a:custGeom>
            <a:avLst/>
            <a:gdLst/>
            <a:ahLst/>
            <a:cxnLst/>
            <a:rect l="l" t="t" r="r" b="b"/>
            <a:pathLst>
              <a:path w="12802495" h="8529361">
                <a:moveTo>
                  <a:pt x="0" y="0"/>
                </a:moveTo>
                <a:lnTo>
                  <a:pt x="12802495" y="0"/>
                </a:lnTo>
                <a:lnTo>
                  <a:pt x="12802495" y="8529361"/>
                </a:lnTo>
                <a:lnTo>
                  <a:pt x="0" y="85293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0210" r="-3415" b="-2680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390315" y="2339778"/>
            <a:ext cx="17507369" cy="7538714"/>
          </a:xfrm>
          <a:custGeom>
            <a:avLst/>
            <a:gdLst/>
            <a:ahLst/>
            <a:cxnLst/>
            <a:rect l="l" t="t" r="r" b="b"/>
            <a:pathLst>
              <a:path w="17507369" h="7538714">
                <a:moveTo>
                  <a:pt x="0" y="0"/>
                </a:moveTo>
                <a:lnTo>
                  <a:pt x="17507370" y="0"/>
                </a:lnTo>
                <a:lnTo>
                  <a:pt x="17507370" y="7538714"/>
                </a:lnTo>
                <a:lnTo>
                  <a:pt x="0" y="75387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3440287" y="3240119"/>
            <a:ext cx="438150" cy="285750"/>
          </a:xfrm>
          <a:custGeom>
            <a:avLst/>
            <a:gdLst/>
            <a:ahLst/>
            <a:cxnLst/>
            <a:rect l="l" t="t" r="r" b="b"/>
            <a:pathLst>
              <a:path w="438150" h="285750">
                <a:moveTo>
                  <a:pt x="0" y="0"/>
                </a:moveTo>
                <a:lnTo>
                  <a:pt x="438150" y="0"/>
                </a:lnTo>
                <a:lnTo>
                  <a:pt x="438150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440287" y="4312834"/>
            <a:ext cx="438150" cy="285750"/>
          </a:xfrm>
          <a:custGeom>
            <a:avLst/>
            <a:gdLst/>
            <a:ahLst/>
            <a:cxnLst/>
            <a:rect l="l" t="t" r="r" b="b"/>
            <a:pathLst>
              <a:path w="438150" h="285750">
                <a:moveTo>
                  <a:pt x="0" y="0"/>
                </a:moveTo>
                <a:lnTo>
                  <a:pt x="438150" y="0"/>
                </a:lnTo>
                <a:lnTo>
                  <a:pt x="438150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3442325" y="5855056"/>
            <a:ext cx="438150" cy="285750"/>
          </a:xfrm>
          <a:custGeom>
            <a:avLst/>
            <a:gdLst/>
            <a:ahLst/>
            <a:cxnLst/>
            <a:rect l="l" t="t" r="r" b="b"/>
            <a:pathLst>
              <a:path w="438150" h="285750">
                <a:moveTo>
                  <a:pt x="0" y="0"/>
                </a:moveTo>
                <a:lnTo>
                  <a:pt x="438150" y="0"/>
                </a:lnTo>
                <a:lnTo>
                  <a:pt x="438150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446393" y="8445360"/>
            <a:ext cx="438150" cy="285750"/>
          </a:xfrm>
          <a:custGeom>
            <a:avLst/>
            <a:gdLst/>
            <a:ahLst/>
            <a:cxnLst/>
            <a:rect l="l" t="t" r="r" b="b"/>
            <a:pathLst>
              <a:path w="438150" h="285750">
                <a:moveTo>
                  <a:pt x="0" y="0"/>
                </a:moveTo>
                <a:lnTo>
                  <a:pt x="438150" y="0"/>
                </a:lnTo>
                <a:lnTo>
                  <a:pt x="438150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3440287" y="4806620"/>
            <a:ext cx="438150" cy="285750"/>
          </a:xfrm>
          <a:custGeom>
            <a:avLst/>
            <a:gdLst/>
            <a:ahLst/>
            <a:cxnLst/>
            <a:rect l="l" t="t" r="r" b="b"/>
            <a:pathLst>
              <a:path w="438150" h="285750">
                <a:moveTo>
                  <a:pt x="0" y="0"/>
                </a:moveTo>
                <a:lnTo>
                  <a:pt x="438150" y="0"/>
                </a:lnTo>
                <a:lnTo>
                  <a:pt x="438150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3442325" y="6348832"/>
            <a:ext cx="438150" cy="285750"/>
          </a:xfrm>
          <a:custGeom>
            <a:avLst/>
            <a:gdLst/>
            <a:ahLst/>
            <a:cxnLst/>
            <a:rect l="l" t="t" r="r" b="b"/>
            <a:pathLst>
              <a:path w="438150" h="285750">
                <a:moveTo>
                  <a:pt x="0" y="0"/>
                </a:moveTo>
                <a:lnTo>
                  <a:pt x="438150" y="0"/>
                </a:lnTo>
                <a:lnTo>
                  <a:pt x="438150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6784457" y="6378931"/>
            <a:ext cx="438150" cy="285750"/>
          </a:xfrm>
          <a:custGeom>
            <a:avLst/>
            <a:gdLst/>
            <a:ahLst/>
            <a:cxnLst/>
            <a:rect l="l" t="t" r="r" b="b"/>
            <a:pathLst>
              <a:path w="438150" h="285750">
                <a:moveTo>
                  <a:pt x="0" y="0"/>
                </a:moveTo>
                <a:lnTo>
                  <a:pt x="438150" y="0"/>
                </a:lnTo>
                <a:lnTo>
                  <a:pt x="438150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8460857" y="6874564"/>
            <a:ext cx="438150" cy="285750"/>
          </a:xfrm>
          <a:custGeom>
            <a:avLst/>
            <a:gdLst/>
            <a:ahLst/>
            <a:cxnLst/>
            <a:rect l="l" t="t" r="r" b="b"/>
            <a:pathLst>
              <a:path w="438150" h="285750">
                <a:moveTo>
                  <a:pt x="0" y="0"/>
                </a:moveTo>
                <a:lnTo>
                  <a:pt x="438150" y="0"/>
                </a:lnTo>
                <a:lnTo>
                  <a:pt x="438150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3446393" y="8939136"/>
            <a:ext cx="438150" cy="285750"/>
          </a:xfrm>
          <a:custGeom>
            <a:avLst/>
            <a:gdLst/>
            <a:ahLst/>
            <a:cxnLst/>
            <a:rect l="l" t="t" r="r" b="b"/>
            <a:pathLst>
              <a:path w="438150" h="285750">
                <a:moveTo>
                  <a:pt x="0" y="0"/>
                </a:moveTo>
                <a:lnTo>
                  <a:pt x="438150" y="0"/>
                </a:lnTo>
                <a:lnTo>
                  <a:pt x="438150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3438249" y="5302263"/>
            <a:ext cx="438150" cy="285750"/>
          </a:xfrm>
          <a:custGeom>
            <a:avLst/>
            <a:gdLst/>
            <a:ahLst/>
            <a:cxnLst/>
            <a:rect l="l" t="t" r="r" b="b"/>
            <a:pathLst>
              <a:path w="438150" h="285750">
                <a:moveTo>
                  <a:pt x="0" y="0"/>
                </a:moveTo>
                <a:lnTo>
                  <a:pt x="438150" y="0"/>
                </a:lnTo>
                <a:lnTo>
                  <a:pt x="438150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3442325" y="7892567"/>
            <a:ext cx="438150" cy="285750"/>
          </a:xfrm>
          <a:custGeom>
            <a:avLst/>
            <a:gdLst/>
            <a:ahLst/>
            <a:cxnLst/>
            <a:rect l="l" t="t" r="r" b="b"/>
            <a:pathLst>
              <a:path w="438150" h="285750">
                <a:moveTo>
                  <a:pt x="0" y="0"/>
                </a:moveTo>
                <a:lnTo>
                  <a:pt x="438150" y="0"/>
                </a:lnTo>
                <a:lnTo>
                  <a:pt x="438150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3440287" y="6844475"/>
            <a:ext cx="438150" cy="285750"/>
          </a:xfrm>
          <a:custGeom>
            <a:avLst/>
            <a:gdLst/>
            <a:ahLst/>
            <a:cxnLst/>
            <a:rect l="l" t="t" r="r" b="b"/>
            <a:pathLst>
              <a:path w="438150" h="285750">
                <a:moveTo>
                  <a:pt x="0" y="0"/>
                </a:moveTo>
                <a:lnTo>
                  <a:pt x="438150" y="0"/>
                </a:lnTo>
                <a:lnTo>
                  <a:pt x="438150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6782419" y="6874564"/>
            <a:ext cx="438150" cy="285750"/>
          </a:xfrm>
          <a:custGeom>
            <a:avLst/>
            <a:gdLst/>
            <a:ahLst/>
            <a:cxnLst/>
            <a:rect l="l" t="t" r="r" b="b"/>
            <a:pathLst>
              <a:path w="438150" h="285750">
                <a:moveTo>
                  <a:pt x="0" y="0"/>
                </a:moveTo>
                <a:lnTo>
                  <a:pt x="438150" y="0"/>
                </a:lnTo>
                <a:lnTo>
                  <a:pt x="438150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6782419" y="7892567"/>
            <a:ext cx="438150" cy="285750"/>
          </a:xfrm>
          <a:custGeom>
            <a:avLst/>
            <a:gdLst/>
            <a:ahLst/>
            <a:cxnLst/>
            <a:rect l="l" t="t" r="r" b="b"/>
            <a:pathLst>
              <a:path w="438150" h="285750">
                <a:moveTo>
                  <a:pt x="0" y="0"/>
                </a:moveTo>
                <a:lnTo>
                  <a:pt x="438150" y="0"/>
                </a:lnTo>
                <a:lnTo>
                  <a:pt x="438150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3444364" y="9434779"/>
            <a:ext cx="438150" cy="285750"/>
          </a:xfrm>
          <a:custGeom>
            <a:avLst/>
            <a:gdLst/>
            <a:ahLst/>
            <a:cxnLst/>
            <a:rect l="l" t="t" r="r" b="b"/>
            <a:pathLst>
              <a:path w="438150" h="285750">
                <a:moveTo>
                  <a:pt x="0" y="0"/>
                </a:moveTo>
                <a:lnTo>
                  <a:pt x="438150" y="0"/>
                </a:lnTo>
                <a:lnTo>
                  <a:pt x="438150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0135219" y="4312834"/>
            <a:ext cx="438150" cy="285750"/>
          </a:xfrm>
          <a:custGeom>
            <a:avLst/>
            <a:gdLst/>
            <a:ahLst/>
            <a:cxnLst/>
            <a:rect l="l" t="t" r="r" b="b"/>
            <a:pathLst>
              <a:path w="438150" h="285750">
                <a:moveTo>
                  <a:pt x="0" y="0"/>
                </a:moveTo>
                <a:lnTo>
                  <a:pt x="438150" y="0"/>
                </a:lnTo>
                <a:lnTo>
                  <a:pt x="438150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10135219" y="3791912"/>
            <a:ext cx="438150" cy="285750"/>
          </a:xfrm>
          <a:custGeom>
            <a:avLst/>
            <a:gdLst/>
            <a:ahLst/>
            <a:cxnLst/>
            <a:rect l="l" t="t" r="r" b="b"/>
            <a:pathLst>
              <a:path w="438150" h="285750">
                <a:moveTo>
                  <a:pt x="0" y="0"/>
                </a:moveTo>
                <a:lnTo>
                  <a:pt x="438150" y="0"/>
                </a:lnTo>
                <a:lnTo>
                  <a:pt x="438150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0135219" y="4806620"/>
            <a:ext cx="438150" cy="285750"/>
          </a:xfrm>
          <a:custGeom>
            <a:avLst/>
            <a:gdLst/>
            <a:ahLst/>
            <a:cxnLst/>
            <a:rect l="l" t="t" r="r" b="b"/>
            <a:pathLst>
              <a:path w="438150" h="285750">
                <a:moveTo>
                  <a:pt x="0" y="0"/>
                </a:moveTo>
                <a:lnTo>
                  <a:pt x="438150" y="0"/>
                </a:lnTo>
                <a:lnTo>
                  <a:pt x="438150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0135219" y="5302263"/>
            <a:ext cx="438150" cy="285750"/>
          </a:xfrm>
          <a:custGeom>
            <a:avLst/>
            <a:gdLst/>
            <a:ahLst/>
            <a:cxnLst/>
            <a:rect l="l" t="t" r="r" b="b"/>
            <a:pathLst>
              <a:path w="438150" h="285750">
                <a:moveTo>
                  <a:pt x="0" y="0"/>
                </a:moveTo>
                <a:lnTo>
                  <a:pt x="438150" y="0"/>
                </a:lnTo>
                <a:lnTo>
                  <a:pt x="438150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1808323" y="5826481"/>
            <a:ext cx="438150" cy="285750"/>
          </a:xfrm>
          <a:custGeom>
            <a:avLst/>
            <a:gdLst/>
            <a:ahLst/>
            <a:cxnLst/>
            <a:rect l="l" t="t" r="r" b="b"/>
            <a:pathLst>
              <a:path w="438150" h="285750">
                <a:moveTo>
                  <a:pt x="0" y="0"/>
                </a:moveTo>
                <a:lnTo>
                  <a:pt x="438150" y="0"/>
                </a:lnTo>
                <a:lnTo>
                  <a:pt x="438150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11808323" y="6874564"/>
            <a:ext cx="438150" cy="285750"/>
          </a:xfrm>
          <a:custGeom>
            <a:avLst/>
            <a:gdLst/>
            <a:ahLst/>
            <a:cxnLst/>
            <a:rect l="l" t="t" r="r" b="b"/>
            <a:pathLst>
              <a:path w="438150" h="285750">
                <a:moveTo>
                  <a:pt x="0" y="0"/>
                </a:moveTo>
                <a:lnTo>
                  <a:pt x="438150" y="0"/>
                </a:lnTo>
                <a:lnTo>
                  <a:pt x="438150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11808323" y="8445360"/>
            <a:ext cx="438150" cy="285750"/>
          </a:xfrm>
          <a:custGeom>
            <a:avLst/>
            <a:gdLst/>
            <a:ahLst/>
            <a:cxnLst/>
            <a:rect l="l" t="t" r="r" b="b"/>
            <a:pathLst>
              <a:path w="438150" h="285750">
                <a:moveTo>
                  <a:pt x="0" y="0"/>
                </a:moveTo>
                <a:lnTo>
                  <a:pt x="438150" y="0"/>
                </a:lnTo>
                <a:lnTo>
                  <a:pt x="438150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3440287" y="3791912"/>
            <a:ext cx="438150" cy="285750"/>
          </a:xfrm>
          <a:custGeom>
            <a:avLst/>
            <a:gdLst/>
            <a:ahLst/>
            <a:cxnLst/>
            <a:rect l="l" t="t" r="r" b="b"/>
            <a:pathLst>
              <a:path w="438150" h="285750">
                <a:moveTo>
                  <a:pt x="0" y="0"/>
                </a:moveTo>
                <a:lnTo>
                  <a:pt x="438150" y="0"/>
                </a:lnTo>
                <a:lnTo>
                  <a:pt x="438150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5113391" y="3240119"/>
            <a:ext cx="438150" cy="285750"/>
          </a:xfrm>
          <a:custGeom>
            <a:avLst/>
            <a:gdLst/>
            <a:ahLst/>
            <a:cxnLst/>
            <a:rect l="l" t="t" r="r" b="b"/>
            <a:pathLst>
              <a:path w="438150" h="285750">
                <a:moveTo>
                  <a:pt x="0" y="0"/>
                </a:moveTo>
                <a:lnTo>
                  <a:pt x="438150" y="0"/>
                </a:lnTo>
                <a:lnTo>
                  <a:pt x="438150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5113391" y="4312834"/>
            <a:ext cx="438150" cy="285750"/>
          </a:xfrm>
          <a:custGeom>
            <a:avLst/>
            <a:gdLst/>
            <a:ahLst/>
            <a:cxnLst/>
            <a:rect l="l" t="t" r="r" b="b"/>
            <a:pathLst>
              <a:path w="438150" h="285750">
                <a:moveTo>
                  <a:pt x="0" y="0"/>
                </a:moveTo>
                <a:lnTo>
                  <a:pt x="438150" y="0"/>
                </a:lnTo>
                <a:lnTo>
                  <a:pt x="438150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5113391" y="4806620"/>
            <a:ext cx="438150" cy="285750"/>
          </a:xfrm>
          <a:custGeom>
            <a:avLst/>
            <a:gdLst/>
            <a:ahLst/>
            <a:cxnLst/>
            <a:rect l="l" t="t" r="r" b="b"/>
            <a:pathLst>
              <a:path w="438150" h="285750">
                <a:moveTo>
                  <a:pt x="0" y="0"/>
                </a:moveTo>
                <a:lnTo>
                  <a:pt x="438150" y="0"/>
                </a:lnTo>
                <a:lnTo>
                  <a:pt x="438150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>
            <a:off x="5111353" y="5302263"/>
            <a:ext cx="438150" cy="285750"/>
          </a:xfrm>
          <a:custGeom>
            <a:avLst/>
            <a:gdLst/>
            <a:ahLst/>
            <a:cxnLst/>
            <a:rect l="l" t="t" r="r" b="b"/>
            <a:pathLst>
              <a:path w="438150" h="285750">
                <a:moveTo>
                  <a:pt x="0" y="0"/>
                </a:moveTo>
                <a:lnTo>
                  <a:pt x="438150" y="0"/>
                </a:lnTo>
                <a:lnTo>
                  <a:pt x="438150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>
            <a:off x="11808323" y="4312834"/>
            <a:ext cx="438150" cy="285750"/>
          </a:xfrm>
          <a:custGeom>
            <a:avLst/>
            <a:gdLst/>
            <a:ahLst/>
            <a:cxnLst/>
            <a:rect l="l" t="t" r="r" b="b"/>
            <a:pathLst>
              <a:path w="438150" h="285750">
                <a:moveTo>
                  <a:pt x="0" y="0"/>
                </a:moveTo>
                <a:lnTo>
                  <a:pt x="438150" y="0"/>
                </a:lnTo>
                <a:lnTo>
                  <a:pt x="438150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>
            <a:off x="11808323" y="4806620"/>
            <a:ext cx="438150" cy="285750"/>
          </a:xfrm>
          <a:custGeom>
            <a:avLst/>
            <a:gdLst/>
            <a:ahLst/>
            <a:cxnLst/>
            <a:rect l="l" t="t" r="r" b="b"/>
            <a:pathLst>
              <a:path w="438150" h="285750">
                <a:moveTo>
                  <a:pt x="0" y="0"/>
                </a:moveTo>
                <a:lnTo>
                  <a:pt x="438150" y="0"/>
                </a:lnTo>
                <a:lnTo>
                  <a:pt x="438150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>
            <a:off x="11808323" y="5302263"/>
            <a:ext cx="438150" cy="285750"/>
          </a:xfrm>
          <a:custGeom>
            <a:avLst/>
            <a:gdLst/>
            <a:ahLst/>
            <a:cxnLst/>
            <a:rect l="l" t="t" r="r" b="b"/>
            <a:pathLst>
              <a:path w="438150" h="285750">
                <a:moveTo>
                  <a:pt x="0" y="0"/>
                </a:moveTo>
                <a:lnTo>
                  <a:pt x="438150" y="0"/>
                </a:lnTo>
                <a:lnTo>
                  <a:pt x="438150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>
            <a:off x="13481418" y="5826481"/>
            <a:ext cx="438150" cy="285750"/>
          </a:xfrm>
          <a:custGeom>
            <a:avLst/>
            <a:gdLst/>
            <a:ahLst/>
            <a:cxnLst/>
            <a:rect l="l" t="t" r="r" b="b"/>
            <a:pathLst>
              <a:path w="438150" h="285750">
                <a:moveTo>
                  <a:pt x="0" y="0"/>
                </a:moveTo>
                <a:lnTo>
                  <a:pt x="438150" y="0"/>
                </a:lnTo>
                <a:lnTo>
                  <a:pt x="438150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>
            <a:off x="13481418" y="6874564"/>
            <a:ext cx="438150" cy="285750"/>
          </a:xfrm>
          <a:custGeom>
            <a:avLst/>
            <a:gdLst/>
            <a:ahLst/>
            <a:cxnLst/>
            <a:rect l="l" t="t" r="r" b="b"/>
            <a:pathLst>
              <a:path w="438150" h="285750">
                <a:moveTo>
                  <a:pt x="0" y="0"/>
                </a:moveTo>
                <a:lnTo>
                  <a:pt x="438150" y="0"/>
                </a:lnTo>
                <a:lnTo>
                  <a:pt x="438150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/>
          <p:nvPr/>
        </p:nvSpPr>
        <p:spPr>
          <a:xfrm>
            <a:off x="13481418" y="6348832"/>
            <a:ext cx="438150" cy="285750"/>
          </a:xfrm>
          <a:custGeom>
            <a:avLst/>
            <a:gdLst/>
            <a:ahLst/>
            <a:cxnLst/>
            <a:rect l="l" t="t" r="r" b="b"/>
            <a:pathLst>
              <a:path w="438150" h="285750">
                <a:moveTo>
                  <a:pt x="0" y="0"/>
                </a:moveTo>
                <a:lnTo>
                  <a:pt x="438150" y="0"/>
                </a:lnTo>
                <a:lnTo>
                  <a:pt x="438150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Freeform 38"/>
          <p:cNvSpPr/>
          <p:nvPr/>
        </p:nvSpPr>
        <p:spPr>
          <a:xfrm>
            <a:off x="5113391" y="3791912"/>
            <a:ext cx="438150" cy="285750"/>
          </a:xfrm>
          <a:custGeom>
            <a:avLst/>
            <a:gdLst/>
            <a:ahLst/>
            <a:cxnLst/>
            <a:rect l="l" t="t" r="r" b="b"/>
            <a:pathLst>
              <a:path w="438150" h="285750">
                <a:moveTo>
                  <a:pt x="0" y="0"/>
                </a:moveTo>
                <a:lnTo>
                  <a:pt x="438150" y="0"/>
                </a:lnTo>
                <a:lnTo>
                  <a:pt x="438150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39"/>
          <p:cNvSpPr/>
          <p:nvPr/>
        </p:nvSpPr>
        <p:spPr>
          <a:xfrm>
            <a:off x="6786486" y="3240119"/>
            <a:ext cx="438150" cy="285750"/>
          </a:xfrm>
          <a:custGeom>
            <a:avLst/>
            <a:gdLst/>
            <a:ahLst/>
            <a:cxnLst/>
            <a:rect l="l" t="t" r="r" b="b"/>
            <a:pathLst>
              <a:path w="438150" h="285750">
                <a:moveTo>
                  <a:pt x="0" y="0"/>
                </a:moveTo>
                <a:lnTo>
                  <a:pt x="438150" y="0"/>
                </a:lnTo>
                <a:lnTo>
                  <a:pt x="438150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0" name="Freeform 40"/>
          <p:cNvSpPr/>
          <p:nvPr/>
        </p:nvSpPr>
        <p:spPr>
          <a:xfrm>
            <a:off x="6786486" y="4312834"/>
            <a:ext cx="438150" cy="285750"/>
          </a:xfrm>
          <a:custGeom>
            <a:avLst/>
            <a:gdLst/>
            <a:ahLst/>
            <a:cxnLst/>
            <a:rect l="l" t="t" r="r" b="b"/>
            <a:pathLst>
              <a:path w="438150" h="285750">
                <a:moveTo>
                  <a:pt x="0" y="0"/>
                </a:moveTo>
                <a:lnTo>
                  <a:pt x="438150" y="0"/>
                </a:lnTo>
                <a:lnTo>
                  <a:pt x="438150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Freeform 41"/>
          <p:cNvSpPr/>
          <p:nvPr/>
        </p:nvSpPr>
        <p:spPr>
          <a:xfrm>
            <a:off x="6786486" y="4806620"/>
            <a:ext cx="438150" cy="285750"/>
          </a:xfrm>
          <a:custGeom>
            <a:avLst/>
            <a:gdLst/>
            <a:ahLst/>
            <a:cxnLst/>
            <a:rect l="l" t="t" r="r" b="b"/>
            <a:pathLst>
              <a:path w="438150" h="285750">
                <a:moveTo>
                  <a:pt x="0" y="0"/>
                </a:moveTo>
                <a:lnTo>
                  <a:pt x="438150" y="0"/>
                </a:lnTo>
                <a:lnTo>
                  <a:pt x="438150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2" name="Freeform 42"/>
          <p:cNvSpPr/>
          <p:nvPr/>
        </p:nvSpPr>
        <p:spPr>
          <a:xfrm>
            <a:off x="6784457" y="5302263"/>
            <a:ext cx="438150" cy="285750"/>
          </a:xfrm>
          <a:custGeom>
            <a:avLst/>
            <a:gdLst/>
            <a:ahLst/>
            <a:cxnLst/>
            <a:rect l="l" t="t" r="r" b="b"/>
            <a:pathLst>
              <a:path w="438150" h="285750">
                <a:moveTo>
                  <a:pt x="0" y="0"/>
                </a:moveTo>
                <a:lnTo>
                  <a:pt x="438150" y="0"/>
                </a:lnTo>
                <a:lnTo>
                  <a:pt x="438150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3" name="Freeform 43"/>
          <p:cNvSpPr/>
          <p:nvPr/>
        </p:nvSpPr>
        <p:spPr>
          <a:xfrm>
            <a:off x="13481418" y="4312834"/>
            <a:ext cx="438150" cy="285750"/>
          </a:xfrm>
          <a:custGeom>
            <a:avLst/>
            <a:gdLst/>
            <a:ahLst/>
            <a:cxnLst/>
            <a:rect l="l" t="t" r="r" b="b"/>
            <a:pathLst>
              <a:path w="438150" h="285750">
                <a:moveTo>
                  <a:pt x="0" y="0"/>
                </a:moveTo>
                <a:lnTo>
                  <a:pt x="438150" y="0"/>
                </a:lnTo>
                <a:lnTo>
                  <a:pt x="438150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4" name="Freeform 44"/>
          <p:cNvSpPr/>
          <p:nvPr/>
        </p:nvSpPr>
        <p:spPr>
          <a:xfrm>
            <a:off x="13481418" y="3791912"/>
            <a:ext cx="438150" cy="285750"/>
          </a:xfrm>
          <a:custGeom>
            <a:avLst/>
            <a:gdLst/>
            <a:ahLst/>
            <a:cxnLst/>
            <a:rect l="l" t="t" r="r" b="b"/>
            <a:pathLst>
              <a:path w="438150" h="285750">
                <a:moveTo>
                  <a:pt x="0" y="0"/>
                </a:moveTo>
                <a:lnTo>
                  <a:pt x="438150" y="0"/>
                </a:lnTo>
                <a:lnTo>
                  <a:pt x="438150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5" name="Freeform 45"/>
          <p:cNvSpPr/>
          <p:nvPr/>
        </p:nvSpPr>
        <p:spPr>
          <a:xfrm>
            <a:off x="13481418" y="3267694"/>
            <a:ext cx="438150" cy="285750"/>
          </a:xfrm>
          <a:custGeom>
            <a:avLst/>
            <a:gdLst/>
            <a:ahLst/>
            <a:cxnLst/>
            <a:rect l="l" t="t" r="r" b="b"/>
            <a:pathLst>
              <a:path w="438150" h="285750">
                <a:moveTo>
                  <a:pt x="0" y="0"/>
                </a:moveTo>
                <a:lnTo>
                  <a:pt x="438150" y="0"/>
                </a:lnTo>
                <a:lnTo>
                  <a:pt x="438150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6" name="Freeform 46"/>
          <p:cNvSpPr/>
          <p:nvPr/>
        </p:nvSpPr>
        <p:spPr>
          <a:xfrm>
            <a:off x="13481418" y="4806620"/>
            <a:ext cx="438150" cy="285750"/>
          </a:xfrm>
          <a:custGeom>
            <a:avLst/>
            <a:gdLst/>
            <a:ahLst/>
            <a:cxnLst/>
            <a:rect l="l" t="t" r="r" b="b"/>
            <a:pathLst>
              <a:path w="438150" h="285750">
                <a:moveTo>
                  <a:pt x="0" y="0"/>
                </a:moveTo>
                <a:lnTo>
                  <a:pt x="438150" y="0"/>
                </a:lnTo>
                <a:lnTo>
                  <a:pt x="438150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7" name="Freeform 47"/>
          <p:cNvSpPr/>
          <p:nvPr/>
        </p:nvSpPr>
        <p:spPr>
          <a:xfrm>
            <a:off x="13481418" y="5302263"/>
            <a:ext cx="438150" cy="285750"/>
          </a:xfrm>
          <a:custGeom>
            <a:avLst/>
            <a:gdLst/>
            <a:ahLst/>
            <a:cxnLst/>
            <a:rect l="l" t="t" r="r" b="b"/>
            <a:pathLst>
              <a:path w="438150" h="285750">
                <a:moveTo>
                  <a:pt x="0" y="0"/>
                </a:moveTo>
                <a:lnTo>
                  <a:pt x="438150" y="0"/>
                </a:lnTo>
                <a:lnTo>
                  <a:pt x="438150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8" name="Freeform 48"/>
          <p:cNvSpPr/>
          <p:nvPr/>
        </p:nvSpPr>
        <p:spPr>
          <a:xfrm>
            <a:off x="15154523" y="5826481"/>
            <a:ext cx="438150" cy="285750"/>
          </a:xfrm>
          <a:custGeom>
            <a:avLst/>
            <a:gdLst/>
            <a:ahLst/>
            <a:cxnLst/>
            <a:rect l="l" t="t" r="r" b="b"/>
            <a:pathLst>
              <a:path w="438150" h="285750">
                <a:moveTo>
                  <a:pt x="0" y="0"/>
                </a:moveTo>
                <a:lnTo>
                  <a:pt x="438150" y="0"/>
                </a:lnTo>
                <a:lnTo>
                  <a:pt x="438150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9" name="Freeform 49"/>
          <p:cNvSpPr/>
          <p:nvPr/>
        </p:nvSpPr>
        <p:spPr>
          <a:xfrm>
            <a:off x="15154523" y="6874564"/>
            <a:ext cx="438150" cy="285750"/>
          </a:xfrm>
          <a:custGeom>
            <a:avLst/>
            <a:gdLst/>
            <a:ahLst/>
            <a:cxnLst/>
            <a:rect l="l" t="t" r="r" b="b"/>
            <a:pathLst>
              <a:path w="438150" h="285750">
                <a:moveTo>
                  <a:pt x="0" y="0"/>
                </a:moveTo>
                <a:lnTo>
                  <a:pt x="438150" y="0"/>
                </a:lnTo>
                <a:lnTo>
                  <a:pt x="438150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0" name="Freeform 50"/>
          <p:cNvSpPr/>
          <p:nvPr/>
        </p:nvSpPr>
        <p:spPr>
          <a:xfrm>
            <a:off x="8460857" y="3240119"/>
            <a:ext cx="438150" cy="285750"/>
          </a:xfrm>
          <a:custGeom>
            <a:avLst/>
            <a:gdLst/>
            <a:ahLst/>
            <a:cxnLst/>
            <a:rect l="l" t="t" r="r" b="b"/>
            <a:pathLst>
              <a:path w="438150" h="285750">
                <a:moveTo>
                  <a:pt x="0" y="0"/>
                </a:moveTo>
                <a:lnTo>
                  <a:pt x="438150" y="0"/>
                </a:lnTo>
                <a:lnTo>
                  <a:pt x="438150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1" name="Freeform 51"/>
          <p:cNvSpPr/>
          <p:nvPr/>
        </p:nvSpPr>
        <p:spPr>
          <a:xfrm>
            <a:off x="8460857" y="4312834"/>
            <a:ext cx="438150" cy="285750"/>
          </a:xfrm>
          <a:custGeom>
            <a:avLst/>
            <a:gdLst/>
            <a:ahLst/>
            <a:cxnLst/>
            <a:rect l="l" t="t" r="r" b="b"/>
            <a:pathLst>
              <a:path w="438150" h="285750">
                <a:moveTo>
                  <a:pt x="0" y="0"/>
                </a:moveTo>
                <a:lnTo>
                  <a:pt x="438150" y="0"/>
                </a:lnTo>
                <a:lnTo>
                  <a:pt x="438150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2" name="Freeform 52"/>
          <p:cNvSpPr/>
          <p:nvPr/>
        </p:nvSpPr>
        <p:spPr>
          <a:xfrm>
            <a:off x="8460857" y="4806620"/>
            <a:ext cx="438150" cy="285750"/>
          </a:xfrm>
          <a:custGeom>
            <a:avLst/>
            <a:gdLst/>
            <a:ahLst/>
            <a:cxnLst/>
            <a:rect l="l" t="t" r="r" b="b"/>
            <a:pathLst>
              <a:path w="438150" h="285750">
                <a:moveTo>
                  <a:pt x="0" y="0"/>
                </a:moveTo>
                <a:lnTo>
                  <a:pt x="438150" y="0"/>
                </a:lnTo>
                <a:lnTo>
                  <a:pt x="438150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3" name="Freeform 53"/>
          <p:cNvSpPr/>
          <p:nvPr/>
        </p:nvSpPr>
        <p:spPr>
          <a:xfrm>
            <a:off x="15155789" y="4312834"/>
            <a:ext cx="438150" cy="285750"/>
          </a:xfrm>
          <a:custGeom>
            <a:avLst/>
            <a:gdLst/>
            <a:ahLst/>
            <a:cxnLst/>
            <a:rect l="l" t="t" r="r" b="b"/>
            <a:pathLst>
              <a:path w="438150" h="285750">
                <a:moveTo>
                  <a:pt x="0" y="0"/>
                </a:moveTo>
                <a:lnTo>
                  <a:pt x="438150" y="0"/>
                </a:lnTo>
                <a:lnTo>
                  <a:pt x="438150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4" name="Freeform 54"/>
          <p:cNvSpPr/>
          <p:nvPr/>
        </p:nvSpPr>
        <p:spPr>
          <a:xfrm>
            <a:off x="15155789" y="3791912"/>
            <a:ext cx="438150" cy="285750"/>
          </a:xfrm>
          <a:custGeom>
            <a:avLst/>
            <a:gdLst/>
            <a:ahLst/>
            <a:cxnLst/>
            <a:rect l="l" t="t" r="r" b="b"/>
            <a:pathLst>
              <a:path w="438150" h="285750">
                <a:moveTo>
                  <a:pt x="0" y="0"/>
                </a:moveTo>
                <a:lnTo>
                  <a:pt x="438150" y="0"/>
                </a:lnTo>
                <a:lnTo>
                  <a:pt x="438150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5" name="Freeform 55"/>
          <p:cNvSpPr/>
          <p:nvPr/>
        </p:nvSpPr>
        <p:spPr>
          <a:xfrm>
            <a:off x="15155789" y="3267694"/>
            <a:ext cx="438150" cy="285750"/>
          </a:xfrm>
          <a:custGeom>
            <a:avLst/>
            <a:gdLst/>
            <a:ahLst/>
            <a:cxnLst/>
            <a:rect l="l" t="t" r="r" b="b"/>
            <a:pathLst>
              <a:path w="438150" h="285750">
                <a:moveTo>
                  <a:pt x="0" y="0"/>
                </a:moveTo>
                <a:lnTo>
                  <a:pt x="438150" y="0"/>
                </a:lnTo>
                <a:lnTo>
                  <a:pt x="438150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6" name="Freeform 56"/>
          <p:cNvSpPr/>
          <p:nvPr/>
        </p:nvSpPr>
        <p:spPr>
          <a:xfrm>
            <a:off x="15155789" y="4806620"/>
            <a:ext cx="438150" cy="285750"/>
          </a:xfrm>
          <a:custGeom>
            <a:avLst/>
            <a:gdLst/>
            <a:ahLst/>
            <a:cxnLst/>
            <a:rect l="l" t="t" r="r" b="b"/>
            <a:pathLst>
              <a:path w="438150" h="285750">
                <a:moveTo>
                  <a:pt x="0" y="0"/>
                </a:moveTo>
                <a:lnTo>
                  <a:pt x="438150" y="0"/>
                </a:lnTo>
                <a:lnTo>
                  <a:pt x="438150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7" name="Freeform 57"/>
          <p:cNvSpPr/>
          <p:nvPr/>
        </p:nvSpPr>
        <p:spPr>
          <a:xfrm>
            <a:off x="15155789" y="5302263"/>
            <a:ext cx="438150" cy="285750"/>
          </a:xfrm>
          <a:custGeom>
            <a:avLst/>
            <a:gdLst/>
            <a:ahLst/>
            <a:cxnLst/>
            <a:rect l="l" t="t" r="r" b="b"/>
            <a:pathLst>
              <a:path w="438150" h="285750">
                <a:moveTo>
                  <a:pt x="0" y="0"/>
                </a:moveTo>
                <a:lnTo>
                  <a:pt x="438150" y="0"/>
                </a:lnTo>
                <a:lnTo>
                  <a:pt x="438150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8" name="Freeform 58"/>
          <p:cNvSpPr/>
          <p:nvPr/>
        </p:nvSpPr>
        <p:spPr>
          <a:xfrm>
            <a:off x="16828884" y="5826481"/>
            <a:ext cx="438150" cy="285750"/>
          </a:xfrm>
          <a:custGeom>
            <a:avLst/>
            <a:gdLst/>
            <a:ahLst/>
            <a:cxnLst/>
            <a:rect l="l" t="t" r="r" b="b"/>
            <a:pathLst>
              <a:path w="438150" h="285750">
                <a:moveTo>
                  <a:pt x="0" y="0"/>
                </a:moveTo>
                <a:lnTo>
                  <a:pt x="438150" y="0"/>
                </a:lnTo>
                <a:lnTo>
                  <a:pt x="438150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9" name="Freeform 59"/>
          <p:cNvSpPr/>
          <p:nvPr/>
        </p:nvSpPr>
        <p:spPr>
          <a:xfrm>
            <a:off x="16828884" y="6874564"/>
            <a:ext cx="438150" cy="285750"/>
          </a:xfrm>
          <a:custGeom>
            <a:avLst/>
            <a:gdLst/>
            <a:ahLst/>
            <a:cxnLst/>
            <a:rect l="l" t="t" r="r" b="b"/>
            <a:pathLst>
              <a:path w="438150" h="285750">
                <a:moveTo>
                  <a:pt x="0" y="0"/>
                </a:moveTo>
                <a:lnTo>
                  <a:pt x="438150" y="0"/>
                </a:lnTo>
                <a:lnTo>
                  <a:pt x="438150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0" name="Group 60"/>
          <p:cNvGrpSpPr>
            <a:grpSpLocks noChangeAspect="1"/>
          </p:cNvGrpSpPr>
          <p:nvPr/>
        </p:nvGrpSpPr>
        <p:grpSpPr>
          <a:xfrm>
            <a:off x="3501257" y="7377636"/>
            <a:ext cx="314239" cy="314239"/>
            <a:chOff x="0" y="0"/>
            <a:chExt cx="314236" cy="314236"/>
          </a:xfrm>
        </p:grpSpPr>
        <p:sp>
          <p:nvSpPr>
            <p:cNvPr id="61" name="Freeform 61"/>
            <p:cNvSpPr/>
            <p:nvPr/>
          </p:nvSpPr>
          <p:spPr>
            <a:xfrm>
              <a:off x="61849" y="61849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>
                  <a:moveTo>
                    <a:pt x="23622" y="0"/>
                  </a:moveTo>
                  <a:lnTo>
                    <a:pt x="6477" y="6477"/>
                  </a:lnTo>
                  <a:cubicBezTo>
                    <a:pt x="0" y="12954"/>
                    <a:pt x="0" y="23622"/>
                    <a:pt x="6477" y="30099"/>
                  </a:cubicBezTo>
                  <a:lnTo>
                    <a:pt x="166878" y="190500"/>
                  </a:lnTo>
                  <a:lnTo>
                    <a:pt x="166878" y="190500"/>
                  </a:lnTo>
                  <a:lnTo>
                    <a:pt x="184023" y="184023"/>
                  </a:lnTo>
                  <a:cubicBezTo>
                    <a:pt x="190500" y="177546"/>
                    <a:pt x="190500" y="166878"/>
                    <a:pt x="184023" y="160401"/>
                  </a:cubicBezTo>
                  <a:lnTo>
                    <a:pt x="23622" y="0"/>
                  </a:ln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62"/>
            <p:cNvSpPr/>
            <p:nvPr/>
          </p:nvSpPr>
          <p:spPr>
            <a:xfrm>
              <a:off x="61849" y="63373"/>
              <a:ext cx="190500" cy="187452"/>
            </a:xfrm>
            <a:custGeom>
              <a:avLst/>
              <a:gdLst/>
              <a:ahLst/>
              <a:cxnLst/>
              <a:rect l="l" t="t" r="r" b="b"/>
              <a:pathLst>
                <a:path w="190500" h="187452">
                  <a:moveTo>
                    <a:pt x="172212" y="127"/>
                  </a:moveTo>
                  <a:cubicBezTo>
                    <a:pt x="167894" y="127"/>
                    <a:pt x="163703" y="1778"/>
                    <a:pt x="160401" y="5080"/>
                  </a:cubicBezTo>
                  <a:lnTo>
                    <a:pt x="0" y="165354"/>
                  </a:lnTo>
                  <a:lnTo>
                    <a:pt x="0" y="165354"/>
                  </a:lnTo>
                  <a:lnTo>
                    <a:pt x="6477" y="182499"/>
                  </a:lnTo>
                  <a:cubicBezTo>
                    <a:pt x="9779" y="185801"/>
                    <a:pt x="13970" y="187452"/>
                    <a:pt x="18288" y="187452"/>
                  </a:cubicBezTo>
                  <a:cubicBezTo>
                    <a:pt x="22606" y="187452"/>
                    <a:pt x="26797" y="185801"/>
                    <a:pt x="30099" y="182499"/>
                  </a:cubicBezTo>
                  <a:lnTo>
                    <a:pt x="190500" y="22098"/>
                  </a:lnTo>
                  <a:lnTo>
                    <a:pt x="190500" y="22098"/>
                  </a:lnTo>
                  <a:lnTo>
                    <a:pt x="184023" y="4953"/>
                  </a:lnTo>
                  <a:cubicBezTo>
                    <a:pt x="180721" y="1651"/>
                    <a:pt x="176530" y="0"/>
                    <a:pt x="172212" y="0"/>
                  </a:cubicBez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" name="Group 63"/>
          <p:cNvGrpSpPr>
            <a:grpSpLocks noChangeAspect="1"/>
          </p:cNvGrpSpPr>
          <p:nvPr/>
        </p:nvGrpSpPr>
        <p:grpSpPr>
          <a:xfrm>
            <a:off x="4983861" y="5652545"/>
            <a:ext cx="697278" cy="4288326"/>
            <a:chOff x="0" y="0"/>
            <a:chExt cx="697281" cy="4288333"/>
          </a:xfrm>
        </p:grpSpPr>
        <p:sp>
          <p:nvSpPr>
            <p:cNvPr id="64" name="Freeform 64"/>
            <p:cNvSpPr/>
            <p:nvPr/>
          </p:nvSpPr>
          <p:spPr>
            <a:xfrm>
              <a:off x="254381" y="1787017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>
                  <a:moveTo>
                    <a:pt x="23622" y="0"/>
                  </a:moveTo>
                  <a:lnTo>
                    <a:pt x="6477" y="6477"/>
                  </a:lnTo>
                  <a:cubicBezTo>
                    <a:pt x="0" y="12954"/>
                    <a:pt x="0" y="23622"/>
                    <a:pt x="6477" y="30099"/>
                  </a:cubicBezTo>
                  <a:lnTo>
                    <a:pt x="166878" y="190500"/>
                  </a:lnTo>
                  <a:lnTo>
                    <a:pt x="166878" y="190500"/>
                  </a:lnTo>
                  <a:lnTo>
                    <a:pt x="184023" y="184023"/>
                  </a:lnTo>
                  <a:cubicBezTo>
                    <a:pt x="190500" y="177546"/>
                    <a:pt x="190500" y="166878"/>
                    <a:pt x="184023" y="160401"/>
                  </a:cubicBezTo>
                  <a:lnTo>
                    <a:pt x="23622" y="0"/>
                  </a:ln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5"/>
            <p:cNvSpPr/>
            <p:nvPr/>
          </p:nvSpPr>
          <p:spPr>
            <a:xfrm>
              <a:off x="254381" y="1788414"/>
              <a:ext cx="190500" cy="187452"/>
            </a:xfrm>
            <a:custGeom>
              <a:avLst/>
              <a:gdLst/>
              <a:ahLst/>
              <a:cxnLst/>
              <a:rect l="l" t="t" r="r" b="b"/>
              <a:pathLst>
                <a:path w="190500" h="187452">
                  <a:moveTo>
                    <a:pt x="172212" y="127"/>
                  </a:moveTo>
                  <a:cubicBezTo>
                    <a:pt x="167894" y="127"/>
                    <a:pt x="163703" y="1778"/>
                    <a:pt x="160401" y="5080"/>
                  </a:cubicBezTo>
                  <a:lnTo>
                    <a:pt x="0" y="165354"/>
                  </a:lnTo>
                  <a:lnTo>
                    <a:pt x="0" y="165354"/>
                  </a:lnTo>
                  <a:lnTo>
                    <a:pt x="6477" y="182499"/>
                  </a:lnTo>
                  <a:cubicBezTo>
                    <a:pt x="9779" y="185801"/>
                    <a:pt x="13970" y="187452"/>
                    <a:pt x="18288" y="187452"/>
                  </a:cubicBezTo>
                  <a:cubicBezTo>
                    <a:pt x="22606" y="187452"/>
                    <a:pt x="26797" y="185801"/>
                    <a:pt x="30099" y="182499"/>
                  </a:cubicBezTo>
                  <a:lnTo>
                    <a:pt x="190500" y="22098"/>
                  </a:lnTo>
                  <a:lnTo>
                    <a:pt x="190500" y="22098"/>
                  </a:lnTo>
                  <a:lnTo>
                    <a:pt x="184023" y="4953"/>
                  </a:lnTo>
                  <a:cubicBezTo>
                    <a:pt x="180721" y="1651"/>
                    <a:pt x="176530" y="0"/>
                    <a:pt x="172212" y="0"/>
                  </a:cubicBez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6"/>
            <p:cNvSpPr/>
            <p:nvPr/>
          </p:nvSpPr>
          <p:spPr>
            <a:xfrm>
              <a:off x="254381" y="3342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>
                  <a:moveTo>
                    <a:pt x="23622" y="0"/>
                  </a:moveTo>
                  <a:lnTo>
                    <a:pt x="6477" y="6477"/>
                  </a:lnTo>
                  <a:cubicBezTo>
                    <a:pt x="0" y="12954"/>
                    <a:pt x="0" y="23622"/>
                    <a:pt x="6477" y="30099"/>
                  </a:cubicBezTo>
                  <a:lnTo>
                    <a:pt x="166878" y="190500"/>
                  </a:lnTo>
                  <a:lnTo>
                    <a:pt x="166878" y="190500"/>
                  </a:lnTo>
                  <a:lnTo>
                    <a:pt x="184023" y="184023"/>
                  </a:lnTo>
                  <a:cubicBezTo>
                    <a:pt x="190500" y="177546"/>
                    <a:pt x="190500" y="166878"/>
                    <a:pt x="184023" y="160401"/>
                  </a:cubicBezTo>
                  <a:lnTo>
                    <a:pt x="23622" y="0"/>
                  </a:ln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7"/>
            <p:cNvSpPr/>
            <p:nvPr/>
          </p:nvSpPr>
          <p:spPr>
            <a:xfrm>
              <a:off x="254381" y="3344037"/>
              <a:ext cx="190500" cy="187453"/>
            </a:xfrm>
            <a:custGeom>
              <a:avLst/>
              <a:gdLst/>
              <a:ahLst/>
              <a:cxnLst/>
              <a:rect l="l" t="t" r="r" b="b"/>
              <a:pathLst>
                <a:path w="190500" h="187453">
                  <a:moveTo>
                    <a:pt x="172212" y="127"/>
                  </a:moveTo>
                  <a:cubicBezTo>
                    <a:pt x="167894" y="127"/>
                    <a:pt x="163703" y="1778"/>
                    <a:pt x="160401" y="5080"/>
                  </a:cubicBezTo>
                  <a:lnTo>
                    <a:pt x="0" y="165354"/>
                  </a:lnTo>
                  <a:lnTo>
                    <a:pt x="0" y="165354"/>
                  </a:lnTo>
                  <a:lnTo>
                    <a:pt x="6477" y="182499"/>
                  </a:lnTo>
                  <a:cubicBezTo>
                    <a:pt x="9779" y="185801"/>
                    <a:pt x="13970" y="187452"/>
                    <a:pt x="18288" y="187452"/>
                  </a:cubicBezTo>
                  <a:cubicBezTo>
                    <a:pt x="22606" y="187452"/>
                    <a:pt x="26797" y="185801"/>
                    <a:pt x="30099" y="182499"/>
                  </a:cubicBezTo>
                  <a:lnTo>
                    <a:pt x="190500" y="22098"/>
                  </a:lnTo>
                  <a:lnTo>
                    <a:pt x="190500" y="22098"/>
                  </a:lnTo>
                  <a:lnTo>
                    <a:pt x="184023" y="4953"/>
                  </a:lnTo>
                  <a:cubicBezTo>
                    <a:pt x="180721" y="1651"/>
                    <a:pt x="176530" y="0"/>
                    <a:pt x="172212" y="0"/>
                  </a:cubicBez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8"/>
            <p:cNvSpPr/>
            <p:nvPr/>
          </p:nvSpPr>
          <p:spPr>
            <a:xfrm>
              <a:off x="252349" y="2289937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>
                  <a:moveTo>
                    <a:pt x="23622" y="0"/>
                  </a:moveTo>
                  <a:lnTo>
                    <a:pt x="6477" y="6477"/>
                  </a:lnTo>
                  <a:cubicBezTo>
                    <a:pt x="0" y="12954"/>
                    <a:pt x="0" y="23622"/>
                    <a:pt x="6477" y="30099"/>
                  </a:cubicBezTo>
                  <a:lnTo>
                    <a:pt x="166878" y="190500"/>
                  </a:lnTo>
                  <a:lnTo>
                    <a:pt x="166878" y="190500"/>
                  </a:lnTo>
                  <a:lnTo>
                    <a:pt x="184023" y="184023"/>
                  </a:lnTo>
                  <a:cubicBezTo>
                    <a:pt x="190500" y="177546"/>
                    <a:pt x="190500" y="166878"/>
                    <a:pt x="184023" y="160401"/>
                  </a:cubicBezTo>
                  <a:lnTo>
                    <a:pt x="23622" y="0"/>
                  </a:ln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9"/>
            <p:cNvSpPr/>
            <p:nvPr/>
          </p:nvSpPr>
          <p:spPr>
            <a:xfrm>
              <a:off x="252349" y="2291334"/>
              <a:ext cx="190500" cy="187452"/>
            </a:xfrm>
            <a:custGeom>
              <a:avLst/>
              <a:gdLst/>
              <a:ahLst/>
              <a:cxnLst/>
              <a:rect l="l" t="t" r="r" b="b"/>
              <a:pathLst>
                <a:path w="190500" h="187452">
                  <a:moveTo>
                    <a:pt x="172212" y="127"/>
                  </a:moveTo>
                  <a:cubicBezTo>
                    <a:pt x="167894" y="127"/>
                    <a:pt x="163703" y="1778"/>
                    <a:pt x="160401" y="5080"/>
                  </a:cubicBezTo>
                  <a:lnTo>
                    <a:pt x="0" y="165354"/>
                  </a:lnTo>
                  <a:lnTo>
                    <a:pt x="0" y="165354"/>
                  </a:lnTo>
                  <a:lnTo>
                    <a:pt x="6477" y="182499"/>
                  </a:lnTo>
                  <a:cubicBezTo>
                    <a:pt x="9779" y="185801"/>
                    <a:pt x="13970" y="187452"/>
                    <a:pt x="18288" y="187452"/>
                  </a:cubicBezTo>
                  <a:cubicBezTo>
                    <a:pt x="22606" y="187452"/>
                    <a:pt x="26797" y="185801"/>
                    <a:pt x="30099" y="182499"/>
                  </a:cubicBezTo>
                  <a:lnTo>
                    <a:pt x="190500" y="22098"/>
                  </a:lnTo>
                  <a:lnTo>
                    <a:pt x="190500" y="22098"/>
                  </a:lnTo>
                  <a:lnTo>
                    <a:pt x="184023" y="4953"/>
                  </a:lnTo>
                  <a:cubicBezTo>
                    <a:pt x="180721" y="1651"/>
                    <a:pt x="176530" y="0"/>
                    <a:pt x="172212" y="0"/>
                  </a:cubicBez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70"/>
            <p:cNvSpPr/>
            <p:nvPr/>
          </p:nvSpPr>
          <p:spPr>
            <a:xfrm>
              <a:off x="252349" y="384543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>
                  <a:moveTo>
                    <a:pt x="23622" y="0"/>
                  </a:moveTo>
                  <a:lnTo>
                    <a:pt x="6477" y="6477"/>
                  </a:lnTo>
                  <a:cubicBezTo>
                    <a:pt x="0" y="12954"/>
                    <a:pt x="0" y="23622"/>
                    <a:pt x="6477" y="30099"/>
                  </a:cubicBezTo>
                  <a:lnTo>
                    <a:pt x="166878" y="190500"/>
                  </a:lnTo>
                  <a:lnTo>
                    <a:pt x="166878" y="190500"/>
                  </a:lnTo>
                  <a:lnTo>
                    <a:pt x="184023" y="184023"/>
                  </a:lnTo>
                  <a:cubicBezTo>
                    <a:pt x="190500" y="177546"/>
                    <a:pt x="190500" y="166878"/>
                    <a:pt x="184023" y="160401"/>
                  </a:cubicBezTo>
                  <a:lnTo>
                    <a:pt x="23622" y="0"/>
                  </a:ln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71"/>
            <p:cNvSpPr/>
            <p:nvPr/>
          </p:nvSpPr>
          <p:spPr>
            <a:xfrm>
              <a:off x="252349" y="3846957"/>
              <a:ext cx="190500" cy="187453"/>
            </a:xfrm>
            <a:custGeom>
              <a:avLst/>
              <a:gdLst/>
              <a:ahLst/>
              <a:cxnLst/>
              <a:rect l="l" t="t" r="r" b="b"/>
              <a:pathLst>
                <a:path w="190500" h="187453">
                  <a:moveTo>
                    <a:pt x="172212" y="127"/>
                  </a:moveTo>
                  <a:cubicBezTo>
                    <a:pt x="167894" y="127"/>
                    <a:pt x="163703" y="1778"/>
                    <a:pt x="160401" y="5080"/>
                  </a:cubicBezTo>
                  <a:lnTo>
                    <a:pt x="0" y="165354"/>
                  </a:lnTo>
                  <a:lnTo>
                    <a:pt x="0" y="165354"/>
                  </a:lnTo>
                  <a:lnTo>
                    <a:pt x="6477" y="182499"/>
                  </a:lnTo>
                  <a:cubicBezTo>
                    <a:pt x="9779" y="185801"/>
                    <a:pt x="13970" y="187452"/>
                    <a:pt x="18288" y="187452"/>
                  </a:cubicBezTo>
                  <a:cubicBezTo>
                    <a:pt x="22606" y="187452"/>
                    <a:pt x="26797" y="185801"/>
                    <a:pt x="30099" y="182499"/>
                  </a:cubicBezTo>
                  <a:lnTo>
                    <a:pt x="190500" y="22098"/>
                  </a:lnTo>
                  <a:lnTo>
                    <a:pt x="190500" y="22098"/>
                  </a:lnTo>
                  <a:lnTo>
                    <a:pt x="184023" y="4953"/>
                  </a:lnTo>
                  <a:cubicBezTo>
                    <a:pt x="180721" y="1651"/>
                    <a:pt x="176530" y="0"/>
                    <a:pt x="172212" y="0"/>
                  </a:cubicBez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72"/>
            <p:cNvSpPr/>
            <p:nvPr/>
          </p:nvSpPr>
          <p:spPr>
            <a:xfrm>
              <a:off x="254381" y="1271905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>
                  <a:moveTo>
                    <a:pt x="23622" y="0"/>
                  </a:moveTo>
                  <a:lnTo>
                    <a:pt x="6477" y="6477"/>
                  </a:lnTo>
                  <a:cubicBezTo>
                    <a:pt x="0" y="12954"/>
                    <a:pt x="0" y="23622"/>
                    <a:pt x="6477" y="30099"/>
                  </a:cubicBezTo>
                  <a:lnTo>
                    <a:pt x="166878" y="190500"/>
                  </a:lnTo>
                  <a:lnTo>
                    <a:pt x="166878" y="190500"/>
                  </a:lnTo>
                  <a:lnTo>
                    <a:pt x="184023" y="184023"/>
                  </a:lnTo>
                  <a:cubicBezTo>
                    <a:pt x="190500" y="177546"/>
                    <a:pt x="190500" y="166878"/>
                    <a:pt x="184023" y="160401"/>
                  </a:cubicBezTo>
                  <a:lnTo>
                    <a:pt x="23622" y="0"/>
                  </a:ln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73"/>
            <p:cNvSpPr/>
            <p:nvPr/>
          </p:nvSpPr>
          <p:spPr>
            <a:xfrm>
              <a:off x="254381" y="1273429"/>
              <a:ext cx="190500" cy="187452"/>
            </a:xfrm>
            <a:custGeom>
              <a:avLst/>
              <a:gdLst/>
              <a:ahLst/>
              <a:cxnLst/>
              <a:rect l="l" t="t" r="r" b="b"/>
              <a:pathLst>
                <a:path w="190500" h="187452">
                  <a:moveTo>
                    <a:pt x="172212" y="127"/>
                  </a:moveTo>
                  <a:cubicBezTo>
                    <a:pt x="167894" y="127"/>
                    <a:pt x="163703" y="1778"/>
                    <a:pt x="160401" y="5080"/>
                  </a:cubicBezTo>
                  <a:lnTo>
                    <a:pt x="0" y="165354"/>
                  </a:lnTo>
                  <a:lnTo>
                    <a:pt x="0" y="165354"/>
                  </a:lnTo>
                  <a:lnTo>
                    <a:pt x="6477" y="182499"/>
                  </a:lnTo>
                  <a:cubicBezTo>
                    <a:pt x="9779" y="185801"/>
                    <a:pt x="13970" y="187452"/>
                    <a:pt x="18288" y="187452"/>
                  </a:cubicBezTo>
                  <a:cubicBezTo>
                    <a:pt x="22606" y="187452"/>
                    <a:pt x="26797" y="185801"/>
                    <a:pt x="30099" y="182499"/>
                  </a:cubicBezTo>
                  <a:lnTo>
                    <a:pt x="190500" y="22098"/>
                  </a:lnTo>
                  <a:lnTo>
                    <a:pt x="190500" y="22098"/>
                  </a:lnTo>
                  <a:lnTo>
                    <a:pt x="184023" y="4953"/>
                  </a:lnTo>
                  <a:cubicBezTo>
                    <a:pt x="180721" y="1651"/>
                    <a:pt x="176530" y="0"/>
                    <a:pt x="172212" y="0"/>
                  </a:cubicBez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74"/>
            <p:cNvSpPr/>
            <p:nvPr/>
          </p:nvSpPr>
          <p:spPr>
            <a:xfrm>
              <a:off x="254381" y="2827401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>
                  <a:moveTo>
                    <a:pt x="23622" y="0"/>
                  </a:moveTo>
                  <a:lnTo>
                    <a:pt x="6477" y="6477"/>
                  </a:lnTo>
                  <a:cubicBezTo>
                    <a:pt x="0" y="12954"/>
                    <a:pt x="0" y="23622"/>
                    <a:pt x="6477" y="30099"/>
                  </a:cubicBezTo>
                  <a:lnTo>
                    <a:pt x="166878" y="190500"/>
                  </a:lnTo>
                  <a:lnTo>
                    <a:pt x="166878" y="190500"/>
                  </a:lnTo>
                  <a:lnTo>
                    <a:pt x="184023" y="184023"/>
                  </a:lnTo>
                  <a:cubicBezTo>
                    <a:pt x="190500" y="177546"/>
                    <a:pt x="190500" y="166878"/>
                    <a:pt x="184023" y="160401"/>
                  </a:cubicBezTo>
                  <a:lnTo>
                    <a:pt x="23622" y="0"/>
                  </a:ln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5"/>
            <p:cNvSpPr/>
            <p:nvPr/>
          </p:nvSpPr>
          <p:spPr>
            <a:xfrm>
              <a:off x="254381" y="2829052"/>
              <a:ext cx="190500" cy="187325"/>
            </a:xfrm>
            <a:custGeom>
              <a:avLst/>
              <a:gdLst/>
              <a:ahLst/>
              <a:cxnLst/>
              <a:rect l="l" t="t" r="r" b="b"/>
              <a:pathLst>
                <a:path w="190500" h="187325">
                  <a:moveTo>
                    <a:pt x="172212" y="0"/>
                  </a:moveTo>
                  <a:cubicBezTo>
                    <a:pt x="167894" y="0"/>
                    <a:pt x="163703" y="1651"/>
                    <a:pt x="160401" y="4953"/>
                  </a:cubicBezTo>
                  <a:lnTo>
                    <a:pt x="0" y="165227"/>
                  </a:lnTo>
                  <a:lnTo>
                    <a:pt x="0" y="165227"/>
                  </a:lnTo>
                  <a:lnTo>
                    <a:pt x="6477" y="182372"/>
                  </a:lnTo>
                  <a:cubicBezTo>
                    <a:pt x="9779" y="185674"/>
                    <a:pt x="13970" y="187325"/>
                    <a:pt x="18288" y="187325"/>
                  </a:cubicBezTo>
                  <a:cubicBezTo>
                    <a:pt x="22606" y="187325"/>
                    <a:pt x="26797" y="185674"/>
                    <a:pt x="30099" y="182372"/>
                  </a:cubicBezTo>
                  <a:lnTo>
                    <a:pt x="190500" y="22098"/>
                  </a:lnTo>
                  <a:lnTo>
                    <a:pt x="190500" y="22098"/>
                  </a:lnTo>
                  <a:lnTo>
                    <a:pt x="184023" y="4953"/>
                  </a:lnTo>
                  <a:cubicBezTo>
                    <a:pt x="180721" y="1651"/>
                    <a:pt x="176530" y="0"/>
                    <a:pt x="172212" y="0"/>
                  </a:cubicBez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6"/>
            <p:cNvSpPr/>
            <p:nvPr/>
          </p:nvSpPr>
          <p:spPr>
            <a:xfrm>
              <a:off x="254381" y="752094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>
                  <a:moveTo>
                    <a:pt x="23622" y="0"/>
                  </a:moveTo>
                  <a:lnTo>
                    <a:pt x="6477" y="6477"/>
                  </a:lnTo>
                  <a:cubicBezTo>
                    <a:pt x="0" y="12954"/>
                    <a:pt x="0" y="23622"/>
                    <a:pt x="6477" y="30099"/>
                  </a:cubicBezTo>
                  <a:lnTo>
                    <a:pt x="166878" y="190500"/>
                  </a:lnTo>
                  <a:lnTo>
                    <a:pt x="166878" y="190500"/>
                  </a:lnTo>
                  <a:lnTo>
                    <a:pt x="184023" y="184023"/>
                  </a:lnTo>
                  <a:cubicBezTo>
                    <a:pt x="190500" y="177546"/>
                    <a:pt x="190500" y="166878"/>
                    <a:pt x="184023" y="160401"/>
                  </a:cubicBezTo>
                  <a:lnTo>
                    <a:pt x="23622" y="0"/>
                  </a:ln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7"/>
            <p:cNvSpPr/>
            <p:nvPr/>
          </p:nvSpPr>
          <p:spPr>
            <a:xfrm>
              <a:off x="254381" y="753745"/>
              <a:ext cx="190500" cy="187325"/>
            </a:xfrm>
            <a:custGeom>
              <a:avLst/>
              <a:gdLst/>
              <a:ahLst/>
              <a:cxnLst/>
              <a:rect l="l" t="t" r="r" b="b"/>
              <a:pathLst>
                <a:path w="190500" h="187325">
                  <a:moveTo>
                    <a:pt x="172212" y="0"/>
                  </a:moveTo>
                  <a:cubicBezTo>
                    <a:pt x="167894" y="0"/>
                    <a:pt x="163703" y="1651"/>
                    <a:pt x="160401" y="4953"/>
                  </a:cubicBezTo>
                  <a:lnTo>
                    <a:pt x="0" y="165227"/>
                  </a:lnTo>
                  <a:lnTo>
                    <a:pt x="0" y="165227"/>
                  </a:lnTo>
                  <a:lnTo>
                    <a:pt x="6477" y="182372"/>
                  </a:lnTo>
                  <a:cubicBezTo>
                    <a:pt x="9779" y="185674"/>
                    <a:pt x="13970" y="187325"/>
                    <a:pt x="18288" y="187325"/>
                  </a:cubicBezTo>
                  <a:cubicBezTo>
                    <a:pt x="22606" y="187325"/>
                    <a:pt x="26797" y="185674"/>
                    <a:pt x="30099" y="182372"/>
                  </a:cubicBezTo>
                  <a:lnTo>
                    <a:pt x="190500" y="22098"/>
                  </a:lnTo>
                  <a:lnTo>
                    <a:pt x="190500" y="22098"/>
                  </a:lnTo>
                  <a:lnTo>
                    <a:pt x="184023" y="4953"/>
                  </a:lnTo>
                  <a:cubicBezTo>
                    <a:pt x="180721" y="1651"/>
                    <a:pt x="176530" y="0"/>
                    <a:pt x="172212" y="0"/>
                  </a:cubicBez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8"/>
            <p:cNvSpPr/>
            <p:nvPr/>
          </p:nvSpPr>
          <p:spPr>
            <a:xfrm>
              <a:off x="252349" y="746125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>
                  <a:moveTo>
                    <a:pt x="23622" y="0"/>
                  </a:moveTo>
                  <a:lnTo>
                    <a:pt x="6477" y="6477"/>
                  </a:lnTo>
                  <a:cubicBezTo>
                    <a:pt x="0" y="12954"/>
                    <a:pt x="0" y="23622"/>
                    <a:pt x="6477" y="30099"/>
                  </a:cubicBezTo>
                  <a:lnTo>
                    <a:pt x="166878" y="190500"/>
                  </a:lnTo>
                  <a:lnTo>
                    <a:pt x="166878" y="190500"/>
                  </a:lnTo>
                  <a:lnTo>
                    <a:pt x="184023" y="184023"/>
                  </a:lnTo>
                  <a:cubicBezTo>
                    <a:pt x="190500" y="177546"/>
                    <a:pt x="190500" y="166878"/>
                    <a:pt x="184023" y="160401"/>
                  </a:cubicBezTo>
                  <a:lnTo>
                    <a:pt x="23622" y="0"/>
                  </a:ln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9"/>
            <p:cNvSpPr/>
            <p:nvPr/>
          </p:nvSpPr>
          <p:spPr>
            <a:xfrm>
              <a:off x="252349" y="747649"/>
              <a:ext cx="190500" cy="187452"/>
            </a:xfrm>
            <a:custGeom>
              <a:avLst/>
              <a:gdLst/>
              <a:ahLst/>
              <a:cxnLst/>
              <a:rect l="l" t="t" r="r" b="b"/>
              <a:pathLst>
                <a:path w="190500" h="187452">
                  <a:moveTo>
                    <a:pt x="172212" y="127"/>
                  </a:moveTo>
                  <a:cubicBezTo>
                    <a:pt x="167894" y="127"/>
                    <a:pt x="163703" y="1778"/>
                    <a:pt x="160401" y="5080"/>
                  </a:cubicBezTo>
                  <a:lnTo>
                    <a:pt x="0" y="165354"/>
                  </a:lnTo>
                  <a:lnTo>
                    <a:pt x="0" y="165354"/>
                  </a:lnTo>
                  <a:lnTo>
                    <a:pt x="6477" y="182499"/>
                  </a:lnTo>
                  <a:cubicBezTo>
                    <a:pt x="9779" y="185801"/>
                    <a:pt x="13970" y="187452"/>
                    <a:pt x="18288" y="187452"/>
                  </a:cubicBezTo>
                  <a:cubicBezTo>
                    <a:pt x="22606" y="187452"/>
                    <a:pt x="26797" y="185801"/>
                    <a:pt x="30099" y="182499"/>
                  </a:cubicBezTo>
                  <a:lnTo>
                    <a:pt x="190500" y="22098"/>
                  </a:lnTo>
                  <a:lnTo>
                    <a:pt x="190500" y="22098"/>
                  </a:lnTo>
                  <a:lnTo>
                    <a:pt x="184023" y="4953"/>
                  </a:lnTo>
                  <a:cubicBezTo>
                    <a:pt x="180721" y="1651"/>
                    <a:pt x="176530" y="0"/>
                    <a:pt x="172212" y="0"/>
                  </a:cubicBez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80"/>
            <p:cNvSpPr/>
            <p:nvPr/>
          </p:nvSpPr>
          <p:spPr>
            <a:xfrm>
              <a:off x="252349" y="252349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>
                  <a:moveTo>
                    <a:pt x="23622" y="0"/>
                  </a:moveTo>
                  <a:lnTo>
                    <a:pt x="6477" y="6477"/>
                  </a:lnTo>
                  <a:cubicBezTo>
                    <a:pt x="0" y="12954"/>
                    <a:pt x="0" y="23622"/>
                    <a:pt x="6477" y="30099"/>
                  </a:cubicBezTo>
                  <a:lnTo>
                    <a:pt x="166878" y="190500"/>
                  </a:lnTo>
                  <a:lnTo>
                    <a:pt x="166878" y="190500"/>
                  </a:lnTo>
                  <a:lnTo>
                    <a:pt x="184023" y="184023"/>
                  </a:lnTo>
                  <a:cubicBezTo>
                    <a:pt x="190500" y="177546"/>
                    <a:pt x="190500" y="166878"/>
                    <a:pt x="184023" y="160401"/>
                  </a:cubicBezTo>
                  <a:lnTo>
                    <a:pt x="23622" y="0"/>
                  </a:ln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81"/>
            <p:cNvSpPr/>
            <p:nvPr/>
          </p:nvSpPr>
          <p:spPr>
            <a:xfrm>
              <a:off x="252349" y="253873"/>
              <a:ext cx="190500" cy="187452"/>
            </a:xfrm>
            <a:custGeom>
              <a:avLst/>
              <a:gdLst/>
              <a:ahLst/>
              <a:cxnLst/>
              <a:rect l="l" t="t" r="r" b="b"/>
              <a:pathLst>
                <a:path w="190500" h="187452">
                  <a:moveTo>
                    <a:pt x="172212" y="127"/>
                  </a:moveTo>
                  <a:cubicBezTo>
                    <a:pt x="167894" y="127"/>
                    <a:pt x="163703" y="1778"/>
                    <a:pt x="160401" y="5080"/>
                  </a:cubicBezTo>
                  <a:lnTo>
                    <a:pt x="0" y="165354"/>
                  </a:lnTo>
                  <a:lnTo>
                    <a:pt x="0" y="165354"/>
                  </a:lnTo>
                  <a:lnTo>
                    <a:pt x="6477" y="182499"/>
                  </a:lnTo>
                  <a:cubicBezTo>
                    <a:pt x="9779" y="185801"/>
                    <a:pt x="13970" y="187452"/>
                    <a:pt x="18288" y="187452"/>
                  </a:cubicBezTo>
                  <a:cubicBezTo>
                    <a:pt x="22606" y="187452"/>
                    <a:pt x="26797" y="185801"/>
                    <a:pt x="30099" y="182499"/>
                  </a:cubicBezTo>
                  <a:lnTo>
                    <a:pt x="190500" y="22098"/>
                  </a:lnTo>
                  <a:lnTo>
                    <a:pt x="190500" y="22098"/>
                  </a:lnTo>
                  <a:lnTo>
                    <a:pt x="184023" y="4953"/>
                  </a:lnTo>
                  <a:cubicBezTo>
                    <a:pt x="180721" y="1651"/>
                    <a:pt x="176530" y="0"/>
                    <a:pt x="172212" y="0"/>
                  </a:cubicBez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" name="Group 82"/>
          <p:cNvGrpSpPr>
            <a:grpSpLocks noChangeAspect="1"/>
          </p:cNvGrpSpPr>
          <p:nvPr/>
        </p:nvGrpSpPr>
        <p:grpSpPr>
          <a:xfrm>
            <a:off x="6844408" y="3778863"/>
            <a:ext cx="314239" cy="314239"/>
            <a:chOff x="0" y="0"/>
            <a:chExt cx="314236" cy="314236"/>
          </a:xfrm>
        </p:grpSpPr>
        <p:sp>
          <p:nvSpPr>
            <p:cNvPr id="83" name="Freeform 83"/>
            <p:cNvSpPr/>
            <p:nvPr/>
          </p:nvSpPr>
          <p:spPr>
            <a:xfrm>
              <a:off x="61849" y="61849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>
                  <a:moveTo>
                    <a:pt x="23622" y="0"/>
                  </a:moveTo>
                  <a:lnTo>
                    <a:pt x="6477" y="6477"/>
                  </a:lnTo>
                  <a:cubicBezTo>
                    <a:pt x="0" y="12954"/>
                    <a:pt x="0" y="23622"/>
                    <a:pt x="6477" y="30099"/>
                  </a:cubicBezTo>
                  <a:lnTo>
                    <a:pt x="166878" y="190500"/>
                  </a:lnTo>
                  <a:lnTo>
                    <a:pt x="166878" y="190500"/>
                  </a:lnTo>
                  <a:lnTo>
                    <a:pt x="184023" y="184023"/>
                  </a:lnTo>
                  <a:cubicBezTo>
                    <a:pt x="190500" y="177546"/>
                    <a:pt x="190500" y="166878"/>
                    <a:pt x="184023" y="160401"/>
                  </a:cubicBezTo>
                  <a:lnTo>
                    <a:pt x="23622" y="0"/>
                  </a:ln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84"/>
            <p:cNvSpPr/>
            <p:nvPr/>
          </p:nvSpPr>
          <p:spPr>
            <a:xfrm>
              <a:off x="61849" y="63373"/>
              <a:ext cx="190500" cy="187452"/>
            </a:xfrm>
            <a:custGeom>
              <a:avLst/>
              <a:gdLst/>
              <a:ahLst/>
              <a:cxnLst/>
              <a:rect l="l" t="t" r="r" b="b"/>
              <a:pathLst>
                <a:path w="190500" h="187452">
                  <a:moveTo>
                    <a:pt x="172212" y="127"/>
                  </a:moveTo>
                  <a:cubicBezTo>
                    <a:pt x="167894" y="127"/>
                    <a:pt x="163703" y="1778"/>
                    <a:pt x="160401" y="5080"/>
                  </a:cubicBezTo>
                  <a:lnTo>
                    <a:pt x="0" y="165354"/>
                  </a:lnTo>
                  <a:lnTo>
                    <a:pt x="0" y="165354"/>
                  </a:lnTo>
                  <a:lnTo>
                    <a:pt x="6477" y="182499"/>
                  </a:lnTo>
                  <a:cubicBezTo>
                    <a:pt x="9779" y="185801"/>
                    <a:pt x="13970" y="187452"/>
                    <a:pt x="18288" y="187452"/>
                  </a:cubicBezTo>
                  <a:cubicBezTo>
                    <a:pt x="22606" y="187452"/>
                    <a:pt x="26797" y="185801"/>
                    <a:pt x="30099" y="182499"/>
                  </a:cubicBezTo>
                  <a:lnTo>
                    <a:pt x="190500" y="22098"/>
                  </a:lnTo>
                  <a:lnTo>
                    <a:pt x="190500" y="22098"/>
                  </a:lnTo>
                  <a:lnTo>
                    <a:pt x="184023" y="4953"/>
                  </a:lnTo>
                  <a:cubicBezTo>
                    <a:pt x="180721" y="1651"/>
                    <a:pt x="176530" y="0"/>
                    <a:pt x="172212" y="0"/>
                  </a:cubicBez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5" name="Group 85"/>
          <p:cNvGrpSpPr>
            <a:grpSpLocks noChangeAspect="1"/>
          </p:cNvGrpSpPr>
          <p:nvPr/>
        </p:nvGrpSpPr>
        <p:grpSpPr>
          <a:xfrm>
            <a:off x="6844408" y="5843045"/>
            <a:ext cx="314239" cy="314239"/>
            <a:chOff x="0" y="0"/>
            <a:chExt cx="314236" cy="314236"/>
          </a:xfrm>
        </p:grpSpPr>
        <p:sp>
          <p:nvSpPr>
            <p:cNvPr id="86" name="Freeform 86"/>
            <p:cNvSpPr/>
            <p:nvPr/>
          </p:nvSpPr>
          <p:spPr>
            <a:xfrm>
              <a:off x="61849" y="61849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>
                  <a:moveTo>
                    <a:pt x="23622" y="0"/>
                  </a:moveTo>
                  <a:lnTo>
                    <a:pt x="6477" y="6477"/>
                  </a:lnTo>
                  <a:cubicBezTo>
                    <a:pt x="0" y="12954"/>
                    <a:pt x="0" y="23622"/>
                    <a:pt x="6477" y="30099"/>
                  </a:cubicBezTo>
                  <a:lnTo>
                    <a:pt x="166878" y="190500"/>
                  </a:lnTo>
                  <a:lnTo>
                    <a:pt x="166878" y="190500"/>
                  </a:lnTo>
                  <a:lnTo>
                    <a:pt x="184023" y="184023"/>
                  </a:lnTo>
                  <a:cubicBezTo>
                    <a:pt x="190500" y="177546"/>
                    <a:pt x="190500" y="166878"/>
                    <a:pt x="184023" y="160401"/>
                  </a:cubicBezTo>
                  <a:lnTo>
                    <a:pt x="23622" y="0"/>
                  </a:ln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7"/>
            <p:cNvSpPr/>
            <p:nvPr/>
          </p:nvSpPr>
          <p:spPr>
            <a:xfrm>
              <a:off x="61849" y="63373"/>
              <a:ext cx="190500" cy="187452"/>
            </a:xfrm>
            <a:custGeom>
              <a:avLst/>
              <a:gdLst/>
              <a:ahLst/>
              <a:cxnLst/>
              <a:rect l="l" t="t" r="r" b="b"/>
              <a:pathLst>
                <a:path w="190500" h="187452">
                  <a:moveTo>
                    <a:pt x="172212" y="127"/>
                  </a:moveTo>
                  <a:cubicBezTo>
                    <a:pt x="167894" y="127"/>
                    <a:pt x="163703" y="1778"/>
                    <a:pt x="160401" y="5080"/>
                  </a:cubicBezTo>
                  <a:lnTo>
                    <a:pt x="0" y="165354"/>
                  </a:lnTo>
                  <a:lnTo>
                    <a:pt x="0" y="165354"/>
                  </a:lnTo>
                  <a:lnTo>
                    <a:pt x="6477" y="182499"/>
                  </a:lnTo>
                  <a:cubicBezTo>
                    <a:pt x="9779" y="185801"/>
                    <a:pt x="13970" y="187452"/>
                    <a:pt x="18288" y="187452"/>
                  </a:cubicBezTo>
                  <a:cubicBezTo>
                    <a:pt x="22606" y="187452"/>
                    <a:pt x="26797" y="185801"/>
                    <a:pt x="30099" y="182499"/>
                  </a:cubicBezTo>
                  <a:lnTo>
                    <a:pt x="190500" y="22098"/>
                  </a:lnTo>
                  <a:lnTo>
                    <a:pt x="190500" y="22098"/>
                  </a:lnTo>
                  <a:lnTo>
                    <a:pt x="184023" y="4953"/>
                  </a:lnTo>
                  <a:cubicBezTo>
                    <a:pt x="180721" y="1651"/>
                    <a:pt x="176530" y="0"/>
                    <a:pt x="172212" y="0"/>
                  </a:cubicBez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8" name="Group 88"/>
          <p:cNvGrpSpPr>
            <a:grpSpLocks noChangeAspect="1"/>
          </p:cNvGrpSpPr>
          <p:nvPr/>
        </p:nvGrpSpPr>
        <p:grpSpPr>
          <a:xfrm>
            <a:off x="6844408" y="7383332"/>
            <a:ext cx="314239" cy="314239"/>
            <a:chOff x="0" y="0"/>
            <a:chExt cx="314236" cy="314236"/>
          </a:xfrm>
        </p:grpSpPr>
        <p:sp>
          <p:nvSpPr>
            <p:cNvPr id="89" name="Freeform 89"/>
            <p:cNvSpPr/>
            <p:nvPr/>
          </p:nvSpPr>
          <p:spPr>
            <a:xfrm>
              <a:off x="61849" y="61849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>
                  <a:moveTo>
                    <a:pt x="23622" y="0"/>
                  </a:moveTo>
                  <a:lnTo>
                    <a:pt x="6477" y="6477"/>
                  </a:lnTo>
                  <a:cubicBezTo>
                    <a:pt x="0" y="12954"/>
                    <a:pt x="0" y="23622"/>
                    <a:pt x="6477" y="30099"/>
                  </a:cubicBezTo>
                  <a:lnTo>
                    <a:pt x="166878" y="190500"/>
                  </a:lnTo>
                  <a:lnTo>
                    <a:pt x="166878" y="190500"/>
                  </a:lnTo>
                  <a:lnTo>
                    <a:pt x="184023" y="184023"/>
                  </a:lnTo>
                  <a:cubicBezTo>
                    <a:pt x="190500" y="177546"/>
                    <a:pt x="190500" y="166878"/>
                    <a:pt x="184023" y="160401"/>
                  </a:cubicBezTo>
                  <a:lnTo>
                    <a:pt x="23622" y="0"/>
                  </a:ln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90"/>
            <p:cNvSpPr/>
            <p:nvPr/>
          </p:nvSpPr>
          <p:spPr>
            <a:xfrm>
              <a:off x="61849" y="63373"/>
              <a:ext cx="190500" cy="187452"/>
            </a:xfrm>
            <a:custGeom>
              <a:avLst/>
              <a:gdLst/>
              <a:ahLst/>
              <a:cxnLst/>
              <a:rect l="l" t="t" r="r" b="b"/>
              <a:pathLst>
                <a:path w="190500" h="187452">
                  <a:moveTo>
                    <a:pt x="172212" y="127"/>
                  </a:moveTo>
                  <a:cubicBezTo>
                    <a:pt x="167894" y="127"/>
                    <a:pt x="163703" y="1778"/>
                    <a:pt x="160401" y="5080"/>
                  </a:cubicBezTo>
                  <a:lnTo>
                    <a:pt x="0" y="165354"/>
                  </a:lnTo>
                  <a:lnTo>
                    <a:pt x="0" y="165354"/>
                  </a:lnTo>
                  <a:lnTo>
                    <a:pt x="6477" y="182499"/>
                  </a:lnTo>
                  <a:cubicBezTo>
                    <a:pt x="9779" y="185801"/>
                    <a:pt x="13970" y="187452"/>
                    <a:pt x="18288" y="187452"/>
                  </a:cubicBezTo>
                  <a:cubicBezTo>
                    <a:pt x="22606" y="187452"/>
                    <a:pt x="26797" y="185801"/>
                    <a:pt x="30099" y="182499"/>
                  </a:cubicBezTo>
                  <a:lnTo>
                    <a:pt x="190500" y="22098"/>
                  </a:lnTo>
                  <a:lnTo>
                    <a:pt x="190500" y="22098"/>
                  </a:lnTo>
                  <a:lnTo>
                    <a:pt x="184023" y="4953"/>
                  </a:lnTo>
                  <a:cubicBezTo>
                    <a:pt x="180721" y="1651"/>
                    <a:pt x="176530" y="0"/>
                    <a:pt x="172212" y="0"/>
                  </a:cubicBez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1" name="Group 91"/>
          <p:cNvGrpSpPr>
            <a:grpSpLocks noChangeAspect="1"/>
          </p:cNvGrpSpPr>
          <p:nvPr/>
        </p:nvGrpSpPr>
        <p:grpSpPr>
          <a:xfrm>
            <a:off x="6653908" y="8227638"/>
            <a:ext cx="697278" cy="1713243"/>
            <a:chOff x="0" y="0"/>
            <a:chExt cx="697281" cy="1713243"/>
          </a:xfrm>
        </p:grpSpPr>
        <p:sp>
          <p:nvSpPr>
            <p:cNvPr id="92" name="Freeform 92"/>
            <p:cNvSpPr/>
            <p:nvPr/>
          </p:nvSpPr>
          <p:spPr>
            <a:xfrm>
              <a:off x="254381" y="767461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>
                  <a:moveTo>
                    <a:pt x="23622" y="0"/>
                  </a:moveTo>
                  <a:lnTo>
                    <a:pt x="6477" y="6477"/>
                  </a:lnTo>
                  <a:cubicBezTo>
                    <a:pt x="0" y="12954"/>
                    <a:pt x="0" y="23622"/>
                    <a:pt x="6477" y="30099"/>
                  </a:cubicBezTo>
                  <a:lnTo>
                    <a:pt x="166878" y="190500"/>
                  </a:lnTo>
                  <a:lnTo>
                    <a:pt x="166878" y="190500"/>
                  </a:lnTo>
                  <a:lnTo>
                    <a:pt x="184023" y="184023"/>
                  </a:lnTo>
                  <a:cubicBezTo>
                    <a:pt x="190500" y="177546"/>
                    <a:pt x="190500" y="166878"/>
                    <a:pt x="184023" y="160401"/>
                  </a:cubicBezTo>
                  <a:lnTo>
                    <a:pt x="23622" y="0"/>
                  </a:ln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93"/>
            <p:cNvSpPr/>
            <p:nvPr/>
          </p:nvSpPr>
          <p:spPr>
            <a:xfrm>
              <a:off x="254381" y="768985"/>
              <a:ext cx="190500" cy="187452"/>
            </a:xfrm>
            <a:custGeom>
              <a:avLst/>
              <a:gdLst/>
              <a:ahLst/>
              <a:cxnLst/>
              <a:rect l="l" t="t" r="r" b="b"/>
              <a:pathLst>
                <a:path w="190500" h="187452">
                  <a:moveTo>
                    <a:pt x="172212" y="127"/>
                  </a:moveTo>
                  <a:cubicBezTo>
                    <a:pt x="167894" y="127"/>
                    <a:pt x="163703" y="1778"/>
                    <a:pt x="160401" y="5080"/>
                  </a:cubicBezTo>
                  <a:lnTo>
                    <a:pt x="0" y="165354"/>
                  </a:lnTo>
                  <a:lnTo>
                    <a:pt x="0" y="165354"/>
                  </a:lnTo>
                  <a:lnTo>
                    <a:pt x="6477" y="182499"/>
                  </a:lnTo>
                  <a:cubicBezTo>
                    <a:pt x="9779" y="185801"/>
                    <a:pt x="13970" y="187452"/>
                    <a:pt x="18288" y="187452"/>
                  </a:cubicBezTo>
                  <a:cubicBezTo>
                    <a:pt x="22606" y="187452"/>
                    <a:pt x="26797" y="185801"/>
                    <a:pt x="30099" y="182499"/>
                  </a:cubicBezTo>
                  <a:lnTo>
                    <a:pt x="190500" y="22098"/>
                  </a:lnTo>
                  <a:lnTo>
                    <a:pt x="190500" y="22098"/>
                  </a:lnTo>
                  <a:lnTo>
                    <a:pt x="184023" y="4953"/>
                  </a:lnTo>
                  <a:cubicBezTo>
                    <a:pt x="180721" y="1651"/>
                    <a:pt x="176530" y="0"/>
                    <a:pt x="172212" y="0"/>
                  </a:cubicBez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94"/>
            <p:cNvSpPr/>
            <p:nvPr/>
          </p:nvSpPr>
          <p:spPr>
            <a:xfrm>
              <a:off x="252349" y="1270381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>
                  <a:moveTo>
                    <a:pt x="23622" y="0"/>
                  </a:moveTo>
                  <a:lnTo>
                    <a:pt x="6477" y="6477"/>
                  </a:lnTo>
                  <a:cubicBezTo>
                    <a:pt x="0" y="12954"/>
                    <a:pt x="0" y="23622"/>
                    <a:pt x="6477" y="30099"/>
                  </a:cubicBezTo>
                  <a:lnTo>
                    <a:pt x="166878" y="190500"/>
                  </a:lnTo>
                  <a:lnTo>
                    <a:pt x="166878" y="190500"/>
                  </a:lnTo>
                  <a:lnTo>
                    <a:pt x="184023" y="184023"/>
                  </a:lnTo>
                  <a:cubicBezTo>
                    <a:pt x="190500" y="177546"/>
                    <a:pt x="190500" y="166878"/>
                    <a:pt x="184023" y="160401"/>
                  </a:cubicBezTo>
                  <a:lnTo>
                    <a:pt x="23622" y="0"/>
                  </a:ln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5"/>
            <p:cNvSpPr/>
            <p:nvPr/>
          </p:nvSpPr>
          <p:spPr>
            <a:xfrm>
              <a:off x="252349" y="1271905"/>
              <a:ext cx="190500" cy="187452"/>
            </a:xfrm>
            <a:custGeom>
              <a:avLst/>
              <a:gdLst/>
              <a:ahLst/>
              <a:cxnLst/>
              <a:rect l="l" t="t" r="r" b="b"/>
              <a:pathLst>
                <a:path w="190500" h="187452">
                  <a:moveTo>
                    <a:pt x="172212" y="127"/>
                  </a:moveTo>
                  <a:cubicBezTo>
                    <a:pt x="167894" y="127"/>
                    <a:pt x="163703" y="1778"/>
                    <a:pt x="160401" y="5080"/>
                  </a:cubicBezTo>
                  <a:lnTo>
                    <a:pt x="0" y="165354"/>
                  </a:lnTo>
                  <a:lnTo>
                    <a:pt x="0" y="165354"/>
                  </a:lnTo>
                  <a:lnTo>
                    <a:pt x="6477" y="182499"/>
                  </a:lnTo>
                  <a:cubicBezTo>
                    <a:pt x="9779" y="185801"/>
                    <a:pt x="13970" y="187452"/>
                    <a:pt x="18288" y="187452"/>
                  </a:cubicBezTo>
                  <a:cubicBezTo>
                    <a:pt x="22606" y="187452"/>
                    <a:pt x="26797" y="185801"/>
                    <a:pt x="30099" y="182499"/>
                  </a:cubicBezTo>
                  <a:lnTo>
                    <a:pt x="190500" y="22098"/>
                  </a:lnTo>
                  <a:lnTo>
                    <a:pt x="190500" y="22098"/>
                  </a:lnTo>
                  <a:lnTo>
                    <a:pt x="184023" y="4953"/>
                  </a:lnTo>
                  <a:cubicBezTo>
                    <a:pt x="180721" y="1651"/>
                    <a:pt x="176530" y="0"/>
                    <a:pt x="172212" y="0"/>
                  </a:cubicBez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6"/>
            <p:cNvSpPr/>
            <p:nvPr/>
          </p:nvSpPr>
          <p:spPr>
            <a:xfrm>
              <a:off x="254381" y="252349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>
                  <a:moveTo>
                    <a:pt x="23622" y="0"/>
                  </a:moveTo>
                  <a:lnTo>
                    <a:pt x="6477" y="6477"/>
                  </a:lnTo>
                  <a:cubicBezTo>
                    <a:pt x="0" y="12954"/>
                    <a:pt x="0" y="23622"/>
                    <a:pt x="6477" y="30099"/>
                  </a:cubicBezTo>
                  <a:lnTo>
                    <a:pt x="166878" y="190500"/>
                  </a:lnTo>
                  <a:lnTo>
                    <a:pt x="166878" y="190500"/>
                  </a:lnTo>
                  <a:lnTo>
                    <a:pt x="184023" y="184023"/>
                  </a:lnTo>
                  <a:cubicBezTo>
                    <a:pt x="190500" y="177546"/>
                    <a:pt x="190500" y="166878"/>
                    <a:pt x="184023" y="160401"/>
                  </a:cubicBezTo>
                  <a:lnTo>
                    <a:pt x="23622" y="0"/>
                  </a:ln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7"/>
            <p:cNvSpPr/>
            <p:nvPr/>
          </p:nvSpPr>
          <p:spPr>
            <a:xfrm>
              <a:off x="254381" y="253873"/>
              <a:ext cx="190500" cy="187452"/>
            </a:xfrm>
            <a:custGeom>
              <a:avLst/>
              <a:gdLst/>
              <a:ahLst/>
              <a:cxnLst/>
              <a:rect l="l" t="t" r="r" b="b"/>
              <a:pathLst>
                <a:path w="190500" h="187452">
                  <a:moveTo>
                    <a:pt x="172212" y="127"/>
                  </a:moveTo>
                  <a:cubicBezTo>
                    <a:pt x="167894" y="127"/>
                    <a:pt x="163703" y="1778"/>
                    <a:pt x="160401" y="5080"/>
                  </a:cubicBezTo>
                  <a:lnTo>
                    <a:pt x="0" y="165354"/>
                  </a:lnTo>
                  <a:lnTo>
                    <a:pt x="0" y="165354"/>
                  </a:lnTo>
                  <a:lnTo>
                    <a:pt x="6477" y="182499"/>
                  </a:lnTo>
                  <a:cubicBezTo>
                    <a:pt x="9779" y="185801"/>
                    <a:pt x="13970" y="187452"/>
                    <a:pt x="18288" y="187452"/>
                  </a:cubicBezTo>
                  <a:cubicBezTo>
                    <a:pt x="22606" y="187452"/>
                    <a:pt x="26797" y="185801"/>
                    <a:pt x="30099" y="182499"/>
                  </a:cubicBezTo>
                  <a:lnTo>
                    <a:pt x="190500" y="22098"/>
                  </a:lnTo>
                  <a:lnTo>
                    <a:pt x="190500" y="22098"/>
                  </a:lnTo>
                  <a:lnTo>
                    <a:pt x="184023" y="4953"/>
                  </a:lnTo>
                  <a:cubicBezTo>
                    <a:pt x="180721" y="1651"/>
                    <a:pt x="176530" y="0"/>
                    <a:pt x="172212" y="0"/>
                  </a:cubicBez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8" name="Group 98"/>
          <p:cNvGrpSpPr>
            <a:grpSpLocks noChangeAspect="1"/>
          </p:cNvGrpSpPr>
          <p:nvPr/>
        </p:nvGrpSpPr>
        <p:grpSpPr>
          <a:xfrm>
            <a:off x="8524885" y="3778863"/>
            <a:ext cx="314239" cy="314239"/>
            <a:chOff x="0" y="0"/>
            <a:chExt cx="314236" cy="314236"/>
          </a:xfrm>
        </p:grpSpPr>
        <p:sp>
          <p:nvSpPr>
            <p:cNvPr id="99" name="Freeform 99"/>
            <p:cNvSpPr/>
            <p:nvPr/>
          </p:nvSpPr>
          <p:spPr>
            <a:xfrm>
              <a:off x="61849" y="61849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>
                  <a:moveTo>
                    <a:pt x="23622" y="0"/>
                  </a:moveTo>
                  <a:lnTo>
                    <a:pt x="6477" y="6477"/>
                  </a:lnTo>
                  <a:cubicBezTo>
                    <a:pt x="0" y="12954"/>
                    <a:pt x="0" y="23622"/>
                    <a:pt x="6477" y="30099"/>
                  </a:cubicBezTo>
                  <a:lnTo>
                    <a:pt x="166878" y="190500"/>
                  </a:lnTo>
                  <a:lnTo>
                    <a:pt x="166878" y="190500"/>
                  </a:lnTo>
                  <a:lnTo>
                    <a:pt x="184023" y="184023"/>
                  </a:lnTo>
                  <a:cubicBezTo>
                    <a:pt x="190500" y="177546"/>
                    <a:pt x="190500" y="166878"/>
                    <a:pt x="184023" y="160401"/>
                  </a:cubicBezTo>
                  <a:lnTo>
                    <a:pt x="23622" y="0"/>
                  </a:ln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100"/>
            <p:cNvSpPr/>
            <p:nvPr/>
          </p:nvSpPr>
          <p:spPr>
            <a:xfrm>
              <a:off x="61849" y="63373"/>
              <a:ext cx="190500" cy="187452"/>
            </a:xfrm>
            <a:custGeom>
              <a:avLst/>
              <a:gdLst/>
              <a:ahLst/>
              <a:cxnLst/>
              <a:rect l="l" t="t" r="r" b="b"/>
              <a:pathLst>
                <a:path w="190500" h="187452">
                  <a:moveTo>
                    <a:pt x="172212" y="127"/>
                  </a:moveTo>
                  <a:cubicBezTo>
                    <a:pt x="167894" y="127"/>
                    <a:pt x="163703" y="1778"/>
                    <a:pt x="160401" y="5080"/>
                  </a:cubicBezTo>
                  <a:lnTo>
                    <a:pt x="0" y="165354"/>
                  </a:lnTo>
                  <a:lnTo>
                    <a:pt x="0" y="165354"/>
                  </a:lnTo>
                  <a:lnTo>
                    <a:pt x="6477" y="182499"/>
                  </a:lnTo>
                  <a:cubicBezTo>
                    <a:pt x="9779" y="185801"/>
                    <a:pt x="13970" y="187452"/>
                    <a:pt x="18288" y="187452"/>
                  </a:cubicBezTo>
                  <a:cubicBezTo>
                    <a:pt x="22606" y="187452"/>
                    <a:pt x="26797" y="185801"/>
                    <a:pt x="30099" y="182499"/>
                  </a:cubicBezTo>
                  <a:lnTo>
                    <a:pt x="190500" y="22098"/>
                  </a:lnTo>
                  <a:lnTo>
                    <a:pt x="190500" y="22098"/>
                  </a:lnTo>
                  <a:lnTo>
                    <a:pt x="184023" y="4953"/>
                  </a:lnTo>
                  <a:cubicBezTo>
                    <a:pt x="180721" y="1651"/>
                    <a:pt x="176530" y="0"/>
                    <a:pt x="172212" y="0"/>
                  </a:cubicBez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1" name="Group 101"/>
          <p:cNvGrpSpPr>
            <a:grpSpLocks noChangeAspect="1"/>
          </p:cNvGrpSpPr>
          <p:nvPr/>
        </p:nvGrpSpPr>
        <p:grpSpPr>
          <a:xfrm>
            <a:off x="8334385" y="5142624"/>
            <a:ext cx="695239" cy="1698955"/>
            <a:chOff x="0" y="0"/>
            <a:chExt cx="695236" cy="1698955"/>
          </a:xfrm>
        </p:grpSpPr>
        <p:sp>
          <p:nvSpPr>
            <p:cNvPr id="102" name="Freeform 102"/>
            <p:cNvSpPr/>
            <p:nvPr/>
          </p:nvSpPr>
          <p:spPr>
            <a:xfrm>
              <a:off x="252349" y="1256030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>
                  <a:moveTo>
                    <a:pt x="23622" y="0"/>
                  </a:moveTo>
                  <a:lnTo>
                    <a:pt x="6477" y="6477"/>
                  </a:lnTo>
                  <a:cubicBezTo>
                    <a:pt x="0" y="12954"/>
                    <a:pt x="0" y="23622"/>
                    <a:pt x="6477" y="30099"/>
                  </a:cubicBezTo>
                  <a:lnTo>
                    <a:pt x="166878" y="190500"/>
                  </a:lnTo>
                  <a:lnTo>
                    <a:pt x="166878" y="190500"/>
                  </a:lnTo>
                  <a:lnTo>
                    <a:pt x="184023" y="184023"/>
                  </a:lnTo>
                  <a:cubicBezTo>
                    <a:pt x="190500" y="177546"/>
                    <a:pt x="190500" y="166878"/>
                    <a:pt x="184023" y="160401"/>
                  </a:cubicBezTo>
                  <a:lnTo>
                    <a:pt x="23622" y="0"/>
                  </a:ln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103"/>
            <p:cNvSpPr/>
            <p:nvPr/>
          </p:nvSpPr>
          <p:spPr>
            <a:xfrm>
              <a:off x="252349" y="1257554"/>
              <a:ext cx="190500" cy="187452"/>
            </a:xfrm>
            <a:custGeom>
              <a:avLst/>
              <a:gdLst/>
              <a:ahLst/>
              <a:cxnLst/>
              <a:rect l="l" t="t" r="r" b="b"/>
              <a:pathLst>
                <a:path w="190500" h="187452">
                  <a:moveTo>
                    <a:pt x="172212" y="127"/>
                  </a:moveTo>
                  <a:cubicBezTo>
                    <a:pt x="167894" y="127"/>
                    <a:pt x="163703" y="1778"/>
                    <a:pt x="160401" y="5080"/>
                  </a:cubicBezTo>
                  <a:lnTo>
                    <a:pt x="0" y="165354"/>
                  </a:lnTo>
                  <a:lnTo>
                    <a:pt x="0" y="165354"/>
                  </a:lnTo>
                  <a:lnTo>
                    <a:pt x="6477" y="182499"/>
                  </a:lnTo>
                  <a:cubicBezTo>
                    <a:pt x="9779" y="185801"/>
                    <a:pt x="13970" y="187452"/>
                    <a:pt x="18288" y="187452"/>
                  </a:cubicBezTo>
                  <a:cubicBezTo>
                    <a:pt x="22606" y="187452"/>
                    <a:pt x="26797" y="185801"/>
                    <a:pt x="30099" y="182499"/>
                  </a:cubicBezTo>
                  <a:lnTo>
                    <a:pt x="190500" y="22098"/>
                  </a:lnTo>
                  <a:lnTo>
                    <a:pt x="190500" y="22098"/>
                  </a:lnTo>
                  <a:lnTo>
                    <a:pt x="184023" y="4953"/>
                  </a:lnTo>
                  <a:cubicBezTo>
                    <a:pt x="180721" y="1651"/>
                    <a:pt x="176530" y="0"/>
                    <a:pt x="172212" y="0"/>
                  </a:cubicBez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104"/>
            <p:cNvSpPr/>
            <p:nvPr/>
          </p:nvSpPr>
          <p:spPr>
            <a:xfrm>
              <a:off x="252349" y="753110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>
                  <a:moveTo>
                    <a:pt x="23622" y="0"/>
                  </a:moveTo>
                  <a:lnTo>
                    <a:pt x="6477" y="6477"/>
                  </a:lnTo>
                  <a:cubicBezTo>
                    <a:pt x="0" y="12954"/>
                    <a:pt x="0" y="23622"/>
                    <a:pt x="6477" y="30099"/>
                  </a:cubicBezTo>
                  <a:lnTo>
                    <a:pt x="166878" y="190500"/>
                  </a:lnTo>
                  <a:lnTo>
                    <a:pt x="166878" y="190500"/>
                  </a:lnTo>
                  <a:lnTo>
                    <a:pt x="184023" y="184023"/>
                  </a:lnTo>
                  <a:cubicBezTo>
                    <a:pt x="190500" y="177546"/>
                    <a:pt x="190500" y="166878"/>
                    <a:pt x="184023" y="160401"/>
                  </a:cubicBezTo>
                  <a:lnTo>
                    <a:pt x="23622" y="0"/>
                  </a:ln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105"/>
            <p:cNvSpPr/>
            <p:nvPr/>
          </p:nvSpPr>
          <p:spPr>
            <a:xfrm>
              <a:off x="252349" y="754634"/>
              <a:ext cx="190500" cy="187325"/>
            </a:xfrm>
            <a:custGeom>
              <a:avLst/>
              <a:gdLst/>
              <a:ahLst/>
              <a:cxnLst/>
              <a:rect l="l" t="t" r="r" b="b"/>
              <a:pathLst>
                <a:path w="190500" h="187325">
                  <a:moveTo>
                    <a:pt x="172212" y="0"/>
                  </a:moveTo>
                  <a:cubicBezTo>
                    <a:pt x="167894" y="0"/>
                    <a:pt x="163703" y="1651"/>
                    <a:pt x="160401" y="4953"/>
                  </a:cubicBezTo>
                  <a:lnTo>
                    <a:pt x="0" y="165227"/>
                  </a:lnTo>
                  <a:lnTo>
                    <a:pt x="0" y="165227"/>
                  </a:lnTo>
                  <a:lnTo>
                    <a:pt x="6477" y="182372"/>
                  </a:lnTo>
                  <a:cubicBezTo>
                    <a:pt x="9779" y="185674"/>
                    <a:pt x="13970" y="187325"/>
                    <a:pt x="18288" y="187325"/>
                  </a:cubicBezTo>
                  <a:cubicBezTo>
                    <a:pt x="22606" y="187325"/>
                    <a:pt x="26797" y="185674"/>
                    <a:pt x="30099" y="182372"/>
                  </a:cubicBezTo>
                  <a:lnTo>
                    <a:pt x="190500" y="22098"/>
                  </a:lnTo>
                  <a:lnTo>
                    <a:pt x="190500" y="22098"/>
                  </a:lnTo>
                  <a:lnTo>
                    <a:pt x="184023" y="4953"/>
                  </a:lnTo>
                  <a:cubicBezTo>
                    <a:pt x="180721" y="1651"/>
                    <a:pt x="176530" y="0"/>
                    <a:pt x="172212" y="0"/>
                  </a:cubicBez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106"/>
            <p:cNvSpPr/>
            <p:nvPr/>
          </p:nvSpPr>
          <p:spPr>
            <a:xfrm>
              <a:off x="252349" y="252349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>
                  <a:moveTo>
                    <a:pt x="23622" y="0"/>
                  </a:moveTo>
                  <a:lnTo>
                    <a:pt x="6477" y="6477"/>
                  </a:lnTo>
                  <a:cubicBezTo>
                    <a:pt x="0" y="12954"/>
                    <a:pt x="0" y="23622"/>
                    <a:pt x="6477" y="30099"/>
                  </a:cubicBezTo>
                  <a:lnTo>
                    <a:pt x="166878" y="190500"/>
                  </a:lnTo>
                  <a:lnTo>
                    <a:pt x="166878" y="190500"/>
                  </a:lnTo>
                  <a:lnTo>
                    <a:pt x="184023" y="184023"/>
                  </a:lnTo>
                  <a:cubicBezTo>
                    <a:pt x="190500" y="177546"/>
                    <a:pt x="190500" y="166878"/>
                    <a:pt x="184023" y="160401"/>
                  </a:cubicBezTo>
                  <a:lnTo>
                    <a:pt x="23622" y="0"/>
                  </a:ln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107"/>
            <p:cNvSpPr/>
            <p:nvPr/>
          </p:nvSpPr>
          <p:spPr>
            <a:xfrm>
              <a:off x="252349" y="253873"/>
              <a:ext cx="190500" cy="187452"/>
            </a:xfrm>
            <a:custGeom>
              <a:avLst/>
              <a:gdLst/>
              <a:ahLst/>
              <a:cxnLst/>
              <a:rect l="l" t="t" r="r" b="b"/>
              <a:pathLst>
                <a:path w="190500" h="187452">
                  <a:moveTo>
                    <a:pt x="172212" y="127"/>
                  </a:moveTo>
                  <a:cubicBezTo>
                    <a:pt x="167894" y="127"/>
                    <a:pt x="163703" y="1778"/>
                    <a:pt x="160401" y="5080"/>
                  </a:cubicBezTo>
                  <a:lnTo>
                    <a:pt x="0" y="165354"/>
                  </a:lnTo>
                  <a:lnTo>
                    <a:pt x="0" y="165354"/>
                  </a:lnTo>
                  <a:lnTo>
                    <a:pt x="6477" y="182499"/>
                  </a:lnTo>
                  <a:cubicBezTo>
                    <a:pt x="9779" y="185801"/>
                    <a:pt x="13970" y="187452"/>
                    <a:pt x="18288" y="187452"/>
                  </a:cubicBezTo>
                  <a:cubicBezTo>
                    <a:pt x="22606" y="187452"/>
                    <a:pt x="26797" y="185801"/>
                    <a:pt x="30099" y="182499"/>
                  </a:cubicBezTo>
                  <a:lnTo>
                    <a:pt x="190500" y="22098"/>
                  </a:lnTo>
                  <a:lnTo>
                    <a:pt x="190500" y="22098"/>
                  </a:lnTo>
                  <a:lnTo>
                    <a:pt x="184023" y="4953"/>
                  </a:lnTo>
                  <a:cubicBezTo>
                    <a:pt x="180721" y="1651"/>
                    <a:pt x="176530" y="0"/>
                    <a:pt x="172212" y="0"/>
                  </a:cubicBez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8" name="Group 108"/>
          <p:cNvGrpSpPr>
            <a:grpSpLocks noChangeAspect="1"/>
          </p:cNvGrpSpPr>
          <p:nvPr/>
        </p:nvGrpSpPr>
        <p:grpSpPr>
          <a:xfrm>
            <a:off x="8332346" y="7192832"/>
            <a:ext cx="697278" cy="2748048"/>
            <a:chOff x="0" y="0"/>
            <a:chExt cx="697281" cy="2748039"/>
          </a:xfrm>
        </p:grpSpPr>
        <p:sp>
          <p:nvSpPr>
            <p:cNvPr id="109" name="Freeform 109"/>
            <p:cNvSpPr/>
            <p:nvPr/>
          </p:nvSpPr>
          <p:spPr>
            <a:xfrm>
              <a:off x="254381" y="1802257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>
                  <a:moveTo>
                    <a:pt x="23622" y="0"/>
                  </a:moveTo>
                  <a:lnTo>
                    <a:pt x="6477" y="6477"/>
                  </a:lnTo>
                  <a:cubicBezTo>
                    <a:pt x="0" y="12954"/>
                    <a:pt x="0" y="23622"/>
                    <a:pt x="6477" y="30099"/>
                  </a:cubicBezTo>
                  <a:lnTo>
                    <a:pt x="166878" y="190500"/>
                  </a:lnTo>
                  <a:lnTo>
                    <a:pt x="166878" y="190500"/>
                  </a:lnTo>
                  <a:lnTo>
                    <a:pt x="184023" y="184023"/>
                  </a:lnTo>
                  <a:cubicBezTo>
                    <a:pt x="190500" y="177546"/>
                    <a:pt x="190500" y="166878"/>
                    <a:pt x="184023" y="160401"/>
                  </a:cubicBezTo>
                  <a:lnTo>
                    <a:pt x="23622" y="0"/>
                  </a:ln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10"/>
            <p:cNvSpPr/>
            <p:nvPr/>
          </p:nvSpPr>
          <p:spPr>
            <a:xfrm>
              <a:off x="254381" y="1803781"/>
              <a:ext cx="190500" cy="187452"/>
            </a:xfrm>
            <a:custGeom>
              <a:avLst/>
              <a:gdLst/>
              <a:ahLst/>
              <a:cxnLst/>
              <a:rect l="l" t="t" r="r" b="b"/>
              <a:pathLst>
                <a:path w="190500" h="187452">
                  <a:moveTo>
                    <a:pt x="172212" y="127"/>
                  </a:moveTo>
                  <a:cubicBezTo>
                    <a:pt x="167894" y="127"/>
                    <a:pt x="163703" y="1778"/>
                    <a:pt x="160401" y="5080"/>
                  </a:cubicBezTo>
                  <a:lnTo>
                    <a:pt x="0" y="165354"/>
                  </a:lnTo>
                  <a:lnTo>
                    <a:pt x="0" y="165354"/>
                  </a:lnTo>
                  <a:lnTo>
                    <a:pt x="6477" y="182499"/>
                  </a:lnTo>
                  <a:cubicBezTo>
                    <a:pt x="9779" y="185801"/>
                    <a:pt x="13970" y="187452"/>
                    <a:pt x="18288" y="187452"/>
                  </a:cubicBezTo>
                  <a:cubicBezTo>
                    <a:pt x="22606" y="187452"/>
                    <a:pt x="26797" y="185801"/>
                    <a:pt x="30099" y="182499"/>
                  </a:cubicBezTo>
                  <a:lnTo>
                    <a:pt x="190500" y="22098"/>
                  </a:lnTo>
                  <a:lnTo>
                    <a:pt x="190500" y="22098"/>
                  </a:lnTo>
                  <a:lnTo>
                    <a:pt x="184023" y="4953"/>
                  </a:lnTo>
                  <a:cubicBezTo>
                    <a:pt x="180721" y="1651"/>
                    <a:pt x="176530" y="0"/>
                    <a:pt x="172212" y="0"/>
                  </a:cubicBez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11"/>
            <p:cNvSpPr/>
            <p:nvPr/>
          </p:nvSpPr>
          <p:spPr>
            <a:xfrm>
              <a:off x="254381" y="767461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>
                  <a:moveTo>
                    <a:pt x="23622" y="0"/>
                  </a:moveTo>
                  <a:lnTo>
                    <a:pt x="6477" y="6477"/>
                  </a:lnTo>
                  <a:cubicBezTo>
                    <a:pt x="0" y="12954"/>
                    <a:pt x="0" y="23622"/>
                    <a:pt x="6477" y="30099"/>
                  </a:cubicBezTo>
                  <a:lnTo>
                    <a:pt x="166878" y="190500"/>
                  </a:lnTo>
                  <a:lnTo>
                    <a:pt x="166878" y="190500"/>
                  </a:lnTo>
                  <a:lnTo>
                    <a:pt x="184023" y="184023"/>
                  </a:lnTo>
                  <a:cubicBezTo>
                    <a:pt x="190500" y="177546"/>
                    <a:pt x="190500" y="166878"/>
                    <a:pt x="184023" y="160401"/>
                  </a:cubicBezTo>
                  <a:lnTo>
                    <a:pt x="23622" y="0"/>
                  </a:ln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12"/>
            <p:cNvSpPr/>
            <p:nvPr/>
          </p:nvSpPr>
          <p:spPr>
            <a:xfrm>
              <a:off x="254381" y="768985"/>
              <a:ext cx="190500" cy="187452"/>
            </a:xfrm>
            <a:custGeom>
              <a:avLst/>
              <a:gdLst/>
              <a:ahLst/>
              <a:cxnLst/>
              <a:rect l="l" t="t" r="r" b="b"/>
              <a:pathLst>
                <a:path w="190500" h="187452">
                  <a:moveTo>
                    <a:pt x="172212" y="127"/>
                  </a:moveTo>
                  <a:cubicBezTo>
                    <a:pt x="167894" y="127"/>
                    <a:pt x="163703" y="1778"/>
                    <a:pt x="160401" y="5080"/>
                  </a:cubicBezTo>
                  <a:lnTo>
                    <a:pt x="0" y="165354"/>
                  </a:lnTo>
                  <a:lnTo>
                    <a:pt x="0" y="165354"/>
                  </a:lnTo>
                  <a:lnTo>
                    <a:pt x="6477" y="182499"/>
                  </a:lnTo>
                  <a:cubicBezTo>
                    <a:pt x="9779" y="185801"/>
                    <a:pt x="13970" y="187452"/>
                    <a:pt x="18288" y="187452"/>
                  </a:cubicBezTo>
                  <a:cubicBezTo>
                    <a:pt x="22606" y="187452"/>
                    <a:pt x="26797" y="185801"/>
                    <a:pt x="30099" y="182499"/>
                  </a:cubicBezTo>
                  <a:lnTo>
                    <a:pt x="190500" y="22098"/>
                  </a:lnTo>
                  <a:lnTo>
                    <a:pt x="190500" y="22098"/>
                  </a:lnTo>
                  <a:lnTo>
                    <a:pt x="184023" y="4953"/>
                  </a:lnTo>
                  <a:cubicBezTo>
                    <a:pt x="180721" y="1651"/>
                    <a:pt x="176530" y="0"/>
                    <a:pt x="172212" y="0"/>
                  </a:cubicBez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13"/>
            <p:cNvSpPr/>
            <p:nvPr/>
          </p:nvSpPr>
          <p:spPr>
            <a:xfrm>
              <a:off x="252349" y="2305177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>
                  <a:moveTo>
                    <a:pt x="23622" y="0"/>
                  </a:moveTo>
                  <a:lnTo>
                    <a:pt x="6477" y="6477"/>
                  </a:lnTo>
                  <a:cubicBezTo>
                    <a:pt x="0" y="12954"/>
                    <a:pt x="0" y="23622"/>
                    <a:pt x="6477" y="30099"/>
                  </a:cubicBezTo>
                  <a:lnTo>
                    <a:pt x="166878" y="190500"/>
                  </a:lnTo>
                  <a:lnTo>
                    <a:pt x="166878" y="190500"/>
                  </a:lnTo>
                  <a:lnTo>
                    <a:pt x="184023" y="184023"/>
                  </a:lnTo>
                  <a:cubicBezTo>
                    <a:pt x="190500" y="177546"/>
                    <a:pt x="190500" y="166878"/>
                    <a:pt x="184023" y="160401"/>
                  </a:cubicBezTo>
                  <a:lnTo>
                    <a:pt x="23622" y="0"/>
                  </a:ln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14"/>
            <p:cNvSpPr/>
            <p:nvPr/>
          </p:nvSpPr>
          <p:spPr>
            <a:xfrm>
              <a:off x="252349" y="2306701"/>
              <a:ext cx="190500" cy="187452"/>
            </a:xfrm>
            <a:custGeom>
              <a:avLst/>
              <a:gdLst/>
              <a:ahLst/>
              <a:cxnLst/>
              <a:rect l="l" t="t" r="r" b="b"/>
              <a:pathLst>
                <a:path w="190500" h="187452">
                  <a:moveTo>
                    <a:pt x="172212" y="127"/>
                  </a:moveTo>
                  <a:cubicBezTo>
                    <a:pt x="167894" y="127"/>
                    <a:pt x="163703" y="1778"/>
                    <a:pt x="160401" y="5080"/>
                  </a:cubicBezTo>
                  <a:lnTo>
                    <a:pt x="0" y="165354"/>
                  </a:lnTo>
                  <a:lnTo>
                    <a:pt x="0" y="165354"/>
                  </a:lnTo>
                  <a:lnTo>
                    <a:pt x="6477" y="182499"/>
                  </a:lnTo>
                  <a:cubicBezTo>
                    <a:pt x="9779" y="185801"/>
                    <a:pt x="13970" y="187452"/>
                    <a:pt x="18288" y="187452"/>
                  </a:cubicBezTo>
                  <a:cubicBezTo>
                    <a:pt x="22606" y="187452"/>
                    <a:pt x="26797" y="185801"/>
                    <a:pt x="30099" y="182499"/>
                  </a:cubicBezTo>
                  <a:lnTo>
                    <a:pt x="190500" y="22098"/>
                  </a:lnTo>
                  <a:lnTo>
                    <a:pt x="190500" y="22098"/>
                  </a:lnTo>
                  <a:lnTo>
                    <a:pt x="184023" y="4953"/>
                  </a:lnTo>
                  <a:cubicBezTo>
                    <a:pt x="180721" y="1651"/>
                    <a:pt x="176530" y="0"/>
                    <a:pt x="172212" y="0"/>
                  </a:cubicBez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15"/>
            <p:cNvSpPr/>
            <p:nvPr/>
          </p:nvSpPr>
          <p:spPr>
            <a:xfrm>
              <a:off x="254381" y="1287145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>
                  <a:moveTo>
                    <a:pt x="23622" y="0"/>
                  </a:moveTo>
                  <a:lnTo>
                    <a:pt x="6477" y="6477"/>
                  </a:lnTo>
                  <a:cubicBezTo>
                    <a:pt x="0" y="12954"/>
                    <a:pt x="0" y="23622"/>
                    <a:pt x="6477" y="30099"/>
                  </a:cubicBezTo>
                  <a:lnTo>
                    <a:pt x="166878" y="190500"/>
                  </a:lnTo>
                  <a:lnTo>
                    <a:pt x="166878" y="190500"/>
                  </a:lnTo>
                  <a:lnTo>
                    <a:pt x="184023" y="184023"/>
                  </a:lnTo>
                  <a:cubicBezTo>
                    <a:pt x="190500" y="177546"/>
                    <a:pt x="190500" y="166878"/>
                    <a:pt x="184023" y="160401"/>
                  </a:cubicBezTo>
                  <a:lnTo>
                    <a:pt x="23622" y="0"/>
                  </a:ln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16"/>
            <p:cNvSpPr/>
            <p:nvPr/>
          </p:nvSpPr>
          <p:spPr>
            <a:xfrm>
              <a:off x="254381" y="1288669"/>
              <a:ext cx="190500" cy="187452"/>
            </a:xfrm>
            <a:custGeom>
              <a:avLst/>
              <a:gdLst/>
              <a:ahLst/>
              <a:cxnLst/>
              <a:rect l="l" t="t" r="r" b="b"/>
              <a:pathLst>
                <a:path w="190500" h="187452">
                  <a:moveTo>
                    <a:pt x="172212" y="127"/>
                  </a:moveTo>
                  <a:cubicBezTo>
                    <a:pt x="167894" y="127"/>
                    <a:pt x="163703" y="1778"/>
                    <a:pt x="160401" y="5080"/>
                  </a:cubicBezTo>
                  <a:lnTo>
                    <a:pt x="0" y="165354"/>
                  </a:lnTo>
                  <a:lnTo>
                    <a:pt x="0" y="165354"/>
                  </a:lnTo>
                  <a:lnTo>
                    <a:pt x="6477" y="182499"/>
                  </a:lnTo>
                  <a:cubicBezTo>
                    <a:pt x="9779" y="185801"/>
                    <a:pt x="13970" y="187452"/>
                    <a:pt x="18288" y="187452"/>
                  </a:cubicBezTo>
                  <a:cubicBezTo>
                    <a:pt x="22606" y="187452"/>
                    <a:pt x="26797" y="185801"/>
                    <a:pt x="30099" y="182499"/>
                  </a:cubicBezTo>
                  <a:lnTo>
                    <a:pt x="190500" y="22098"/>
                  </a:lnTo>
                  <a:lnTo>
                    <a:pt x="190500" y="22098"/>
                  </a:lnTo>
                  <a:lnTo>
                    <a:pt x="184023" y="4953"/>
                  </a:lnTo>
                  <a:cubicBezTo>
                    <a:pt x="180721" y="1651"/>
                    <a:pt x="176530" y="0"/>
                    <a:pt x="172212" y="0"/>
                  </a:cubicBez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17"/>
            <p:cNvSpPr/>
            <p:nvPr/>
          </p:nvSpPr>
          <p:spPr>
            <a:xfrm>
              <a:off x="254381" y="252349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>
                  <a:moveTo>
                    <a:pt x="23622" y="0"/>
                  </a:moveTo>
                  <a:lnTo>
                    <a:pt x="6477" y="6477"/>
                  </a:lnTo>
                  <a:cubicBezTo>
                    <a:pt x="0" y="12954"/>
                    <a:pt x="0" y="23622"/>
                    <a:pt x="6477" y="30099"/>
                  </a:cubicBezTo>
                  <a:lnTo>
                    <a:pt x="166878" y="190500"/>
                  </a:lnTo>
                  <a:lnTo>
                    <a:pt x="166878" y="190500"/>
                  </a:lnTo>
                  <a:lnTo>
                    <a:pt x="184023" y="184023"/>
                  </a:lnTo>
                  <a:cubicBezTo>
                    <a:pt x="190500" y="177546"/>
                    <a:pt x="190500" y="166878"/>
                    <a:pt x="184023" y="160401"/>
                  </a:cubicBezTo>
                  <a:lnTo>
                    <a:pt x="23622" y="0"/>
                  </a:ln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118"/>
            <p:cNvSpPr/>
            <p:nvPr/>
          </p:nvSpPr>
          <p:spPr>
            <a:xfrm>
              <a:off x="254381" y="253873"/>
              <a:ext cx="190500" cy="187452"/>
            </a:xfrm>
            <a:custGeom>
              <a:avLst/>
              <a:gdLst/>
              <a:ahLst/>
              <a:cxnLst/>
              <a:rect l="l" t="t" r="r" b="b"/>
              <a:pathLst>
                <a:path w="190500" h="187452">
                  <a:moveTo>
                    <a:pt x="172212" y="127"/>
                  </a:moveTo>
                  <a:cubicBezTo>
                    <a:pt x="167894" y="127"/>
                    <a:pt x="163703" y="1778"/>
                    <a:pt x="160401" y="5080"/>
                  </a:cubicBezTo>
                  <a:lnTo>
                    <a:pt x="0" y="165354"/>
                  </a:lnTo>
                  <a:lnTo>
                    <a:pt x="0" y="165354"/>
                  </a:lnTo>
                  <a:lnTo>
                    <a:pt x="6477" y="182499"/>
                  </a:lnTo>
                  <a:cubicBezTo>
                    <a:pt x="9779" y="185801"/>
                    <a:pt x="13970" y="187452"/>
                    <a:pt x="18288" y="187452"/>
                  </a:cubicBezTo>
                  <a:cubicBezTo>
                    <a:pt x="22606" y="187452"/>
                    <a:pt x="26797" y="185801"/>
                    <a:pt x="30099" y="182499"/>
                  </a:cubicBezTo>
                  <a:lnTo>
                    <a:pt x="190500" y="22098"/>
                  </a:lnTo>
                  <a:lnTo>
                    <a:pt x="190500" y="22098"/>
                  </a:lnTo>
                  <a:lnTo>
                    <a:pt x="184023" y="4953"/>
                  </a:lnTo>
                  <a:cubicBezTo>
                    <a:pt x="180721" y="1651"/>
                    <a:pt x="176530" y="0"/>
                    <a:pt x="172212" y="0"/>
                  </a:cubicBez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9" name="Group 119"/>
          <p:cNvGrpSpPr>
            <a:grpSpLocks noChangeAspect="1"/>
          </p:cNvGrpSpPr>
          <p:nvPr/>
        </p:nvGrpSpPr>
        <p:grpSpPr>
          <a:xfrm>
            <a:off x="10197208" y="3238881"/>
            <a:ext cx="314239" cy="314239"/>
            <a:chOff x="0" y="0"/>
            <a:chExt cx="314236" cy="314236"/>
          </a:xfrm>
        </p:grpSpPr>
        <p:sp>
          <p:nvSpPr>
            <p:cNvPr id="120" name="Freeform 120"/>
            <p:cNvSpPr/>
            <p:nvPr/>
          </p:nvSpPr>
          <p:spPr>
            <a:xfrm>
              <a:off x="61849" y="61849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>
                  <a:moveTo>
                    <a:pt x="23622" y="0"/>
                  </a:moveTo>
                  <a:lnTo>
                    <a:pt x="6477" y="6477"/>
                  </a:lnTo>
                  <a:cubicBezTo>
                    <a:pt x="0" y="12954"/>
                    <a:pt x="0" y="23622"/>
                    <a:pt x="6477" y="30099"/>
                  </a:cubicBezTo>
                  <a:lnTo>
                    <a:pt x="166878" y="190500"/>
                  </a:lnTo>
                  <a:lnTo>
                    <a:pt x="166878" y="190500"/>
                  </a:lnTo>
                  <a:lnTo>
                    <a:pt x="184023" y="184023"/>
                  </a:lnTo>
                  <a:cubicBezTo>
                    <a:pt x="190500" y="177546"/>
                    <a:pt x="190500" y="166878"/>
                    <a:pt x="184023" y="160401"/>
                  </a:cubicBezTo>
                  <a:lnTo>
                    <a:pt x="23622" y="0"/>
                  </a:ln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121"/>
            <p:cNvSpPr/>
            <p:nvPr/>
          </p:nvSpPr>
          <p:spPr>
            <a:xfrm>
              <a:off x="61849" y="63373"/>
              <a:ext cx="190500" cy="187452"/>
            </a:xfrm>
            <a:custGeom>
              <a:avLst/>
              <a:gdLst/>
              <a:ahLst/>
              <a:cxnLst/>
              <a:rect l="l" t="t" r="r" b="b"/>
              <a:pathLst>
                <a:path w="190500" h="187452">
                  <a:moveTo>
                    <a:pt x="172212" y="127"/>
                  </a:moveTo>
                  <a:cubicBezTo>
                    <a:pt x="167894" y="127"/>
                    <a:pt x="163703" y="1778"/>
                    <a:pt x="160401" y="5080"/>
                  </a:cubicBezTo>
                  <a:lnTo>
                    <a:pt x="0" y="165354"/>
                  </a:lnTo>
                  <a:lnTo>
                    <a:pt x="0" y="165354"/>
                  </a:lnTo>
                  <a:lnTo>
                    <a:pt x="6477" y="182499"/>
                  </a:lnTo>
                  <a:cubicBezTo>
                    <a:pt x="9779" y="185801"/>
                    <a:pt x="13970" y="187452"/>
                    <a:pt x="18288" y="187452"/>
                  </a:cubicBezTo>
                  <a:cubicBezTo>
                    <a:pt x="22606" y="187452"/>
                    <a:pt x="26797" y="185801"/>
                    <a:pt x="30099" y="182499"/>
                  </a:cubicBezTo>
                  <a:lnTo>
                    <a:pt x="190500" y="22098"/>
                  </a:lnTo>
                  <a:lnTo>
                    <a:pt x="190500" y="22098"/>
                  </a:lnTo>
                  <a:lnTo>
                    <a:pt x="184023" y="4953"/>
                  </a:lnTo>
                  <a:cubicBezTo>
                    <a:pt x="180721" y="1651"/>
                    <a:pt x="176530" y="0"/>
                    <a:pt x="172212" y="0"/>
                  </a:cubicBez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" name="Group 122"/>
          <p:cNvGrpSpPr>
            <a:grpSpLocks noChangeAspect="1"/>
          </p:cNvGrpSpPr>
          <p:nvPr/>
        </p:nvGrpSpPr>
        <p:grpSpPr>
          <a:xfrm>
            <a:off x="10006708" y="5642820"/>
            <a:ext cx="699316" cy="4298061"/>
            <a:chOff x="0" y="0"/>
            <a:chExt cx="699313" cy="4298061"/>
          </a:xfrm>
        </p:grpSpPr>
        <p:sp>
          <p:nvSpPr>
            <p:cNvPr id="123" name="Freeform 123"/>
            <p:cNvSpPr/>
            <p:nvPr/>
          </p:nvSpPr>
          <p:spPr>
            <a:xfrm>
              <a:off x="254381" y="3352292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>
                  <a:moveTo>
                    <a:pt x="23622" y="0"/>
                  </a:moveTo>
                  <a:lnTo>
                    <a:pt x="6477" y="6477"/>
                  </a:lnTo>
                  <a:cubicBezTo>
                    <a:pt x="0" y="12954"/>
                    <a:pt x="0" y="23622"/>
                    <a:pt x="6477" y="30099"/>
                  </a:cubicBezTo>
                  <a:lnTo>
                    <a:pt x="166878" y="190500"/>
                  </a:lnTo>
                  <a:lnTo>
                    <a:pt x="166878" y="190500"/>
                  </a:lnTo>
                  <a:lnTo>
                    <a:pt x="184023" y="184023"/>
                  </a:lnTo>
                  <a:cubicBezTo>
                    <a:pt x="190500" y="177546"/>
                    <a:pt x="190500" y="166878"/>
                    <a:pt x="184023" y="160401"/>
                  </a:cubicBezTo>
                  <a:lnTo>
                    <a:pt x="23622" y="0"/>
                  </a:ln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124"/>
            <p:cNvSpPr/>
            <p:nvPr/>
          </p:nvSpPr>
          <p:spPr>
            <a:xfrm>
              <a:off x="254381" y="3353816"/>
              <a:ext cx="190500" cy="187453"/>
            </a:xfrm>
            <a:custGeom>
              <a:avLst/>
              <a:gdLst/>
              <a:ahLst/>
              <a:cxnLst/>
              <a:rect l="l" t="t" r="r" b="b"/>
              <a:pathLst>
                <a:path w="190500" h="187453">
                  <a:moveTo>
                    <a:pt x="172212" y="127"/>
                  </a:moveTo>
                  <a:cubicBezTo>
                    <a:pt x="167894" y="127"/>
                    <a:pt x="163703" y="1778"/>
                    <a:pt x="160401" y="5080"/>
                  </a:cubicBezTo>
                  <a:lnTo>
                    <a:pt x="0" y="165354"/>
                  </a:lnTo>
                  <a:lnTo>
                    <a:pt x="0" y="165354"/>
                  </a:lnTo>
                  <a:lnTo>
                    <a:pt x="6477" y="182499"/>
                  </a:lnTo>
                  <a:cubicBezTo>
                    <a:pt x="9779" y="185801"/>
                    <a:pt x="13970" y="187452"/>
                    <a:pt x="18288" y="187452"/>
                  </a:cubicBezTo>
                  <a:cubicBezTo>
                    <a:pt x="22606" y="187452"/>
                    <a:pt x="26797" y="185801"/>
                    <a:pt x="30099" y="182499"/>
                  </a:cubicBezTo>
                  <a:lnTo>
                    <a:pt x="190500" y="22098"/>
                  </a:lnTo>
                  <a:lnTo>
                    <a:pt x="190500" y="22098"/>
                  </a:lnTo>
                  <a:lnTo>
                    <a:pt x="184023" y="4953"/>
                  </a:lnTo>
                  <a:cubicBezTo>
                    <a:pt x="180721" y="1651"/>
                    <a:pt x="176530" y="0"/>
                    <a:pt x="172212" y="0"/>
                  </a:cubicBez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25"/>
            <p:cNvSpPr/>
            <p:nvPr/>
          </p:nvSpPr>
          <p:spPr>
            <a:xfrm>
              <a:off x="252349" y="3855212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>
                  <a:moveTo>
                    <a:pt x="23622" y="0"/>
                  </a:moveTo>
                  <a:lnTo>
                    <a:pt x="6477" y="6477"/>
                  </a:lnTo>
                  <a:cubicBezTo>
                    <a:pt x="0" y="12954"/>
                    <a:pt x="0" y="23622"/>
                    <a:pt x="6477" y="30099"/>
                  </a:cubicBezTo>
                  <a:lnTo>
                    <a:pt x="166878" y="190500"/>
                  </a:lnTo>
                  <a:lnTo>
                    <a:pt x="166878" y="190500"/>
                  </a:lnTo>
                  <a:lnTo>
                    <a:pt x="184023" y="184023"/>
                  </a:lnTo>
                  <a:cubicBezTo>
                    <a:pt x="190500" y="177546"/>
                    <a:pt x="190500" y="166878"/>
                    <a:pt x="184023" y="160401"/>
                  </a:cubicBezTo>
                  <a:lnTo>
                    <a:pt x="23622" y="0"/>
                  </a:ln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126"/>
            <p:cNvSpPr/>
            <p:nvPr/>
          </p:nvSpPr>
          <p:spPr>
            <a:xfrm>
              <a:off x="252349" y="3856736"/>
              <a:ext cx="190500" cy="187453"/>
            </a:xfrm>
            <a:custGeom>
              <a:avLst/>
              <a:gdLst/>
              <a:ahLst/>
              <a:cxnLst/>
              <a:rect l="l" t="t" r="r" b="b"/>
              <a:pathLst>
                <a:path w="190500" h="187453">
                  <a:moveTo>
                    <a:pt x="172212" y="127"/>
                  </a:moveTo>
                  <a:cubicBezTo>
                    <a:pt x="167894" y="127"/>
                    <a:pt x="163703" y="1778"/>
                    <a:pt x="160401" y="5080"/>
                  </a:cubicBezTo>
                  <a:lnTo>
                    <a:pt x="0" y="165354"/>
                  </a:lnTo>
                  <a:lnTo>
                    <a:pt x="0" y="165354"/>
                  </a:lnTo>
                  <a:lnTo>
                    <a:pt x="6477" y="182499"/>
                  </a:lnTo>
                  <a:cubicBezTo>
                    <a:pt x="9779" y="185801"/>
                    <a:pt x="13970" y="187452"/>
                    <a:pt x="18288" y="187452"/>
                  </a:cubicBezTo>
                  <a:cubicBezTo>
                    <a:pt x="22606" y="187452"/>
                    <a:pt x="26797" y="185801"/>
                    <a:pt x="30099" y="182499"/>
                  </a:cubicBezTo>
                  <a:lnTo>
                    <a:pt x="190500" y="22098"/>
                  </a:lnTo>
                  <a:lnTo>
                    <a:pt x="190500" y="22098"/>
                  </a:lnTo>
                  <a:lnTo>
                    <a:pt x="184023" y="4953"/>
                  </a:lnTo>
                  <a:cubicBezTo>
                    <a:pt x="180721" y="1651"/>
                    <a:pt x="176530" y="0"/>
                    <a:pt x="172212" y="0"/>
                  </a:cubicBez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127"/>
            <p:cNvSpPr/>
            <p:nvPr/>
          </p:nvSpPr>
          <p:spPr>
            <a:xfrm>
              <a:off x="256413" y="1807972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>
                  <a:moveTo>
                    <a:pt x="23622" y="0"/>
                  </a:moveTo>
                  <a:lnTo>
                    <a:pt x="6477" y="6477"/>
                  </a:lnTo>
                  <a:cubicBezTo>
                    <a:pt x="0" y="12954"/>
                    <a:pt x="0" y="23622"/>
                    <a:pt x="6477" y="30099"/>
                  </a:cubicBezTo>
                  <a:lnTo>
                    <a:pt x="166878" y="190500"/>
                  </a:lnTo>
                  <a:lnTo>
                    <a:pt x="166878" y="190500"/>
                  </a:lnTo>
                  <a:lnTo>
                    <a:pt x="184023" y="184023"/>
                  </a:lnTo>
                  <a:cubicBezTo>
                    <a:pt x="190500" y="177546"/>
                    <a:pt x="190500" y="166878"/>
                    <a:pt x="184023" y="160401"/>
                  </a:cubicBezTo>
                  <a:lnTo>
                    <a:pt x="23622" y="0"/>
                  </a:ln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128"/>
            <p:cNvSpPr/>
            <p:nvPr/>
          </p:nvSpPr>
          <p:spPr>
            <a:xfrm>
              <a:off x="256413" y="1809496"/>
              <a:ext cx="190500" cy="187452"/>
            </a:xfrm>
            <a:custGeom>
              <a:avLst/>
              <a:gdLst/>
              <a:ahLst/>
              <a:cxnLst/>
              <a:rect l="l" t="t" r="r" b="b"/>
              <a:pathLst>
                <a:path w="190500" h="187452">
                  <a:moveTo>
                    <a:pt x="172212" y="127"/>
                  </a:moveTo>
                  <a:cubicBezTo>
                    <a:pt x="167894" y="127"/>
                    <a:pt x="163703" y="1778"/>
                    <a:pt x="160401" y="5080"/>
                  </a:cubicBezTo>
                  <a:lnTo>
                    <a:pt x="0" y="165354"/>
                  </a:lnTo>
                  <a:lnTo>
                    <a:pt x="0" y="165354"/>
                  </a:lnTo>
                  <a:lnTo>
                    <a:pt x="6477" y="182499"/>
                  </a:lnTo>
                  <a:cubicBezTo>
                    <a:pt x="9779" y="185801"/>
                    <a:pt x="13970" y="187452"/>
                    <a:pt x="18288" y="187452"/>
                  </a:cubicBezTo>
                  <a:cubicBezTo>
                    <a:pt x="22606" y="187452"/>
                    <a:pt x="26797" y="185801"/>
                    <a:pt x="30099" y="182499"/>
                  </a:cubicBezTo>
                  <a:lnTo>
                    <a:pt x="190500" y="22098"/>
                  </a:lnTo>
                  <a:lnTo>
                    <a:pt x="190500" y="22098"/>
                  </a:lnTo>
                  <a:lnTo>
                    <a:pt x="184023" y="4953"/>
                  </a:lnTo>
                  <a:cubicBezTo>
                    <a:pt x="180721" y="1651"/>
                    <a:pt x="176530" y="0"/>
                    <a:pt x="172212" y="0"/>
                  </a:cubicBez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129"/>
            <p:cNvSpPr/>
            <p:nvPr/>
          </p:nvSpPr>
          <p:spPr>
            <a:xfrm>
              <a:off x="256413" y="252349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>
                  <a:moveTo>
                    <a:pt x="23622" y="0"/>
                  </a:moveTo>
                  <a:lnTo>
                    <a:pt x="6477" y="6477"/>
                  </a:lnTo>
                  <a:cubicBezTo>
                    <a:pt x="0" y="12954"/>
                    <a:pt x="0" y="23622"/>
                    <a:pt x="6477" y="30099"/>
                  </a:cubicBezTo>
                  <a:lnTo>
                    <a:pt x="166878" y="190500"/>
                  </a:lnTo>
                  <a:lnTo>
                    <a:pt x="166878" y="190500"/>
                  </a:lnTo>
                  <a:lnTo>
                    <a:pt x="184023" y="184023"/>
                  </a:lnTo>
                  <a:cubicBezTo>
                    <a:pt x="190500" y="177546"/>
                    <a:pt x="190500" y="166878"/>
                    <a:pt x="184023" y="160401"/>
                  </a:cubicBezTo>
                  <a:lnTo>
                    <a:pt x="23622" y="0"/>
                  </a:ln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130"/>
            <p:cNvSpPr/>
            <p:nvPr/>
          </p:nvSpPr>
          <p:spPr>
            <a:xfrm>
              <a:off x="256413" y="253873"/>
              <a:ext cx="190500" cy="187452"/>
            </a:xfrm>
            <a:custGeom>
              <a:avLst/>
              <a:gdLst/>
              <a:ahLst/>
              <a:cxnLst/>
              <a:rect l="l" t="t" r="r" b="b"/>
              <a:pathLst>
                <a:path w="190500" h="187452">
                  <a:moveTo>
                    <a:pt x="172212" y="127"/>
                  </a:moveTo>
                  <a:cubicBezTo>
                    <a:pt x="167894" y="127"/>
                    <a:pt x="163703" y="1778"/>
                    <a:pt x="160401" y="5080"/>
                  </a:cubicBezTo>
                  <a:lnTo>
                    <a:pt x="0" y="165354"/>
                  </a:lnTo>
                  <a:lnTo>
                    <a:pt x="0" y="165354"/>
                  </a:lnTo>
                  <a:lnTo>
                    <a:pt x="6477" y="182499"/>
                  </a:lnTo>
                  <a:cubicBezTo>
                    <a:pt x="9779" y="185801"/>
                    <a:pt x="13970" y="187452"/>
                    <a:pt x="18288" y="187452"/>
                  </a:cubicBezTo>
                  <a:cubicBezTo>
                    <a:pt x="22606" y="187452"/>
                    <a:pt x="26797" y="185801"/>
                    <a:pt x="30099" y="182499"/>
                  </a:cubicBezTo>
                  <a:lnTo>
                    <a:pt x="190500" y="22098"/>
                  </a:lnTo>
                  <a:lnTo>
                    <a:pt x="190500" y="22098"/>
                  </a:lnTo>
                  <a:lnTo>
                    <a:pt x="184023" y="4953"/>
                  </a:lnTo>
                  <a:cubicBezTo>
                    <a:pt x="180721" y="1651"/>
                    <a:pt x="176530" y="0"/>
                    <a:pt x="172212" y="0"/>
                  </a:cubicBez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131"/>
            <p:cNvSpPr/>
            <p:nvPr/>
          </p:nvSpPr>
          <p:spPr>
            <a:xfrm>
              <a:off x="254381" y="2310892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>
                  <a:moveTo>
                    <a:pt x="23622" y="0"/>
                  </a:moveTo>
                  <a:lnTo>
                    <a:pt x="6477" y="6477"/>
                  </a:lnTo>
                  <a:cubicBezTo>
                    <a:pt x="0" y="12954"/>
                    <a:pt x="0" y="23622"/>
                    <a:pt x="6477" y="30099"/>
                  </a:cubicBezTo>
                  <a:lnTo>
                    <a:pt x="166878" y="190500"/>
                  </a:lnTo>
                  <a:lnTo>
                    <a:pt x="166878" y="190500"/>
                  </a:lnTo>
                  <a:lnTo>
                    <a:pt x="184023" y="184023"/>
                  </a:lnTo>
                  <a:cubicBezTo>
                    <a:pt x="190500" y="177546"/>
                    <a:pt x="190500" y="166878"/>
                    <a:pt x="184023" y="160401"/>
                  </a:cubicBezTo>
                  <a:lnTo>
                    <a:pt x="23622" y="0"/>
                  </a:ln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132"/>
            <p:cNvSpPr/>
            <p:nvPr/>
          </p:nvSpPr>
          <p:spPr>
            <a:xfrm>
              <a:off x="254381" y="2312416"/>
              <a:ext cx="190500" cy="187452"/>
            </a:xfrm>
            <a:custGeom>
              <a:avLst/>
              <a:gdLst/>
              <a:ahLst/>
              <a:cxnLst/>
              <a:rect l="l" t="t" r="r" b="b"/>
              <a:pathLst>
                <a:path w="190500" h="187452">
                  <a:moveTo>
                    <a:pt x="172212" y="127"/>
                  </a:moveTo>
                  <a:cubicBezTo>
                    <a:pt x="167894" y="127"/>
                    <a:pt x="163703" y="1778"/>
                    <a:pt x="160401" y="5080"/>
                  </a:cubicBezTo>
                  <a:lnTo>
                    <a:pt x="0" y="165354"/>
                  </a:lnTo>
                  <a:lnTo>
                    <a:pt x="0" y="165354"/>
                  </a:lnTo>
                  <a:lnTo>
                    <a:pt x="6477" y="182499"/>
                  </a:lnTo>
                  <a:cubicBezTo>
                    <a:pt x="9779" y="185801"/>
                    <a:pt x="13970" y="187452"/>
                    <a:pt x="18288" y="187452"/>
                  </a:cubicBezTo>
                  <a:cubicBezTo>
                    <a:pt x="22606" y="187452"/>
                    <a:pt x="26797" y="185801"/>
                    <a:pt x="30099" y="182499"/>
                  </a:cubicBezTo>
                  <a:lnTo>
                    <a:pt x="190500" y="22098"/>
                  </a:lnTo>
                  <a:lnTo>
                    <a:pt x="190500" y="22098"/>
                  </a:lnTo>
                  <a:lnTo>
                    <a:pt x="184023" y="4953"/>
                  </a:lnTo>
                  <a:cubicBezTo>
                    <a:pt x="180721" y="1651"/>
                    <a:pt x="176530" y="0"/>
                    <a:pt x="172212" y="0"/>
                  </a:cubicBez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133"/>
            <p:cNvSpPr/>
            <p:nvPr/>
          </p:nvSpPr>
          <p:spPr>
            <a:xfrm>
              <a:off x="254381" y="755269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>
                  <a:moveTo>
                    <a:pt x="23622" y="0"/>
                  </a:moveTo>
                  <a:lnTo>
                    <a:pt x="6477" y="6477"/>
                  </a:lnTo>
                  <a:cubicBezTo>
                    <a:pt x="0" y="12954"/>
                    <a:pt x="0" y="23622"/>
                    <a:pt x="6477" y="30099"/>
                  </a:cubicBezTo>
                  <a:lnTo>
                    <a:pt x="166878" y="190500"/>
                  </a:lnTo>
                  <a:lnTo>
                    <a:pt x="166878" y="190500"/>
                  </a:lnTo>
                  <a:lnTo>
                    <a:pt x="184023" y="184023"/>
                  </a:lnTo>
                  <a:cubicBezTo>
                    <a:pt x="190500" y="177546"/>
                    <a:pt x="190500" y="166878"/>
                    <a:pt x="184023" y="160401"/>
                  </a:cubicBezTo>
                  <a:lnTo>
                    <a:pt x="23622" y="0"/>
                  </a:ln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134"/>
            <p:cNvSpPr/>
            <p:nvPr/>
          </p:nvSpPr>
          <p:spPr>
            <a:xfrm>
              <a:off x="254381" y="756793"/>
              <a:ext cx="190500" cy="187452"/>
            </a:xfrm>
            <a:custGeom>
              <a:avLst/>
              <a:gdLst/>
              <a:ahLst/>
              <a:cxnLst/>
              <a:rect l="l" t="t" r="r" b="b"/>
              <a:pathLst>
                <a:path w="190500" h="187452">
                  <a:moveTo>
                    <a:pt x="172212" y="127"/>
                  </a:moveTo>
                  <a:cubicBezTo>
                    <a:pt x="167894" y="127"/>
                    <a:pt x="163703" y="1778"/>
                    <a:pt x="160401" y="5080"/>
                  </a:cubicBezTo>
                  <a:lnTo>
                    <a:pt x="0" y="165354"/>
                  </a:lnTo>
                  <a:lnTo>
                    <a:pt x="0" y="165354"/>
                  </a:lnTo>
                  <a:lnTo>
                    <a:pt x="6477" y="182499"/>
                  </a:lnTo>
                  <a:cubicBezTo>
                    <a:pt x="9779" y="185801"/>
                    <a:pt x="13970" y="187452"/>
                    <a:pt x="18288" y="187452"/>
                  </a:cubicBezTo>
                  <a:cubicBezTo>
                    <a:pt x="22606" y="187452"/>
                    <a:pt x="26797" y="185801"/>
                    <a:pt x="30099" y="182499"/>
                  </a:cubicBezTo>
                  <a:lnTo>
                    <a:pt x="190500" y="22098"/>
                  </a:lnTo>
                  <a:lnTo>
                    <a:pt x="190500" y="22098"/>
                  </a:lnTo>
                  <a:lnTo>
                    <a:pt x="184023" y="4953"/>
                  </a:lnTo>
                  <a:cubicBezTo>
                    <a:pt x="180721" y="1651"/>
                    <a:pt x="176530" y="0"/>
                    <a:pt x="172212" y="0"/>
                  </a:cubicBez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135"/>
            <p:cNvSpPr/>
            <p:nvPr/>
          </p:nvSpPr>
          <p:spPr>
            <a:xfrm>
              <a:off x="254381" y="1281557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>
                  <a:moveTo>
                    <a:pt x="23622" y="0"/>
                  </a:moveTo>
                  <a:lnTo>
                    <a:pt x="6477" y="6477"/>
                  </a:lnTo>
                  <a:cubicBezTo>
                    <a:pt x="0" y="12954"/>
                    <a:pt x="0" y="23622"/>
                    <a:pt x="6477" y="30099"/>
                  </a:cubicBezTo>
                  <a:lnTo>
                    <a:pt x="166878" y="190500"/>
                  </a:lnTo>
                  <a:lnTo>
                    <a:pt x="166878" y="190500"/>
                  </a:lnTo>
                  <a:lnTo>
                    <a:pt x="184023" y="184023"/>
                  </a:lnTo>
                  <a:cubicBezTo>
                    <a:pt x="190500" y="177546"/>
                    <a:pt x="190500" y="166878"/>
                    <a:pt x="184023" y="160401"/>
                  </a:cubicBezTo>
                  <a:lnTo>
                    <a:pt x="23622" y="0"/>
                  </a:ln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136"/>
            <p:cNvSpPr/>
            <p:nvPr/>
          </p:nvSpPr>
          <p:spPr>
            <a:xfrm>
              <a:off x="254381" y="1283081"/>
              <a:ext cx="190500" cy="187452"/>
            </a:xfrm>
            <a:custGeom>
              <a:avLst/>
              <a:gdLst/>
              <a:ahLst/>
              <a:cxnLst/>
              <a:rect l="l" t="t" r="r" b="b"/>
              <a:pathLst>
                <a:path w="190500" h="187452">
                  <a:moveTo>
                    <a:pt x="172212" y="127"/>
                  </a:moveTo>
                  <a:cubicBezTo>
                    <a:pt x="167894" y="127"/>
                    <a:pt x="163703" y="1778"/>
                    <a:pt x="160401" y="5080"/>
                  </a:cubicBezTo>
                  <a:lnTo>
                    <a:pt x="0" y="165354"/>
                  </a:lnTo>
                  <a:lnTo>
                    <a:pt x="0" y="165354"/>
                  </a:lnTo>
                  <a:lnTo>
                    <a:pt x="6477" y="182499"/>
                  </a:lnTo>
                  <a:cubicBezTo>
                    <a:pt x="9779" y="185801"/>
                    <a:pt x="13970" y="187452"/>
                    <a:pt x="18288" y="187452"/>
                  </a:cubicBezTo>
                  <a:cubicBezTo>
                    <a:pt x="22606" y="187452"/>
                    <a:pt x="26797" y="185801"/>
                    <a:pt x="30099" y="182499"/>
                  </a:cubicBezTo>
                  <a:lnTo>
                    <a:pt x="190500" y="22098"/>
                  </a:lnTo>
                  <a:lnTo>
                    <a:pt x="190500" y="22098"/>
                  </a:lnTo>
                  <a:lnTo>
                    <a:pt x="184023" y="4953"/>
                  </a:lnTo>
                  <a:cubicBezTo>
                    <a:pt x="180721" y="1651"/>
                    <a:pt x="176530" y="0"/>
                    <a:pt x="172212" y="0"/>
                  </a:cubicBez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37"/>
            <p:cNvSpPr/>
            <p:nvPr/>
          </p:nvSpPr>
          <p:spPr>
            <a:xfrm>
              <a:off x="254381" y="2837180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>
                  <a:moveTo>
                    <a:pt x="23622" y="0"/>
                  </a:moveTo>
                  <a:lnTo>
                    <a:pt x="6477" y="6477"/>
                  </a:lnTo>
                  <a:cubicBezTo>
                    <a:pt x="0" y="12954"/>
                    <a:pt x="0" y="23622"/>
                    <a:pt x="6477" y="30099"/>
                  </a:cubicBezTo>
                  <a:lnTo>
                    <a:pt x="166878" y="190500"/>
                  </a:lnTo>
                  <a:lnTo>
                    <a:pt x="166878" y="190500"/>
                  </a:lnTo>
                  <a:lnTo>
                    <a:pt x="184023" y="184023"/>
                  </a:lnTo>
                  <a:cubicBezTo>
                    <a:pt x="190500" y="177546"/>
                    <a:pt x="190500" y="166878"/>
                    <a:pt x="184023" y="160401"/>
                  </a:cubicBezTo>
                  <a:lnTo>
                    <a:pt x="23622" y="0"/>
                  </a:ln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138"/>
            <p:cNvSpPr/>
            <p:nvPr/>
          </p:nvSpPr>
          <p:spPr>
            <a:xfrm>
              <a:off x="254381" y="2838704"/>
              <a:ext cx="190500" cy="187452"/>
            </a:xfrm>
            <a:custGeom>
              <a:avLst/>
              <a:gdLst/>
              <a:ahLst/>
              <a:cxnLst/>
              <a:rect l="l" t="t" r="r" b="b"/>
              <a:pathLst>
                <a:path w="190500" h="187452">
                  <a:moveTo>
                    <a:pt x="172212" y="127"/>
                  </a:moveTo>
                  <a:cubicBezTo>
                    <a:pt x="167894" y="127"/>
                    <a:pt x="163703" y="1778"/>
                    <a:pt x="160401" y="5080"/>
                  </a:cubicBezTo>
                  <a:lnTo>
                    <a:pt x="0" y="165354"/>
                  </a:lnTo>
                  <a:lnTo>
                    <a:pt x="0" y="165354"/>
                  </a:lnTo>
                  <a:lnTo>
                    <a:pt x="6477" y="182499"/>
                  </a:lnTo>
                  <a:cubicBezTo>
                    <a:pt x="9779" y="185801"/>
                    <a:pt x="13970" y="187452"/>
                    <a:pt x="18288" y="187452"/>
                  </a:cubicBezTo>
                  <a:cubicBezTo>
                    <a:pt x="22606" y="187452"/>
                    <a:pt x="26797" y="185801"/>
                    <a:pt x="30099" y="182499"/>
                  </a:cubicBezTo>
                  <a:lnTo>
                    <a:pt x="190500" y="22098"/>
                  </a:lnTo>
                  <a:lnTo>
                    <a:pt x="190500" y="22098"/>
                  </a:lnTo>
                  <a:lnTo>
                    <a:pt x="184023" y="4953"/>
                  </a:lnTo>
                  <a:cubicBezTo>
                    <a:pt x="180721" y="1651"/>
                    <a:pt x="176530" y="0"/>
                    <a:pt x="172212" y="0"/>
                  </a:cubicBez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9" name="Group 139"/>
          <p:cNvGrpSpPr>
            <a:grpSpLocks noChangeAspect="1"/>
          </p:cNvGrpSpPr>
          <p:nvPr/>
        </p:nvGrpSpPr>
        <p:grpSpPr>
          <a:xfrm>
            <a:off x="11681851" y="3048381"/>
            <a:ext cx="695239" cy="1195921"/>
            <a:chOff x="0" y="0"/>
            <a:chExt cx="695236" cy="1195921"/>
          </a:xfrm>
        </p:grpSpPr>
        <p:sp>
          <p:nvSpPr>
            <p:cNvPr id="140" name="Freeform 140"/>
            <p:cNvSpPr/>
            <p:nvPr/>
          </p:nvSpPr>
          <p:spPr>
            <a:xfrm>
              <a:off x="252349" y="753110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>
                  <a:moveTo>
                    <a:pt x="23622" y="0"/>
                  </a:moveTo>
                  <a:lnTo>
                    <a:pt x="6477" y="6477"/>
                  </a:lnTo>
                  <a:cubicBezTo>
                    <a:pt x="0" y="12954"/>
                    <a:pt x="0" y="23622"/>
                    <a:pt x="6477" y="30099"/>
                  </a:cubicBezTo>
                  <a:lnTo>
                    <a:pt x="166878" y="190500"/>
                  </a:lnTo>
                  <a:lnTo>
                    <a:pt x="166878" y="190500"/>
                  </a:lnTo>
                  <a:lnTo>
                    <a:pt x="184023" y="184023"/>
                  </a:lnTo>
                  <a:cubicBezTo>
                    <a:pt x="190500" y="177546"/>
                    <a:pt x="190500" y="166878"/>
                    <a:pt x="184023" y="160401"/>
                  </a:cubicBezTo>
                  <a:lnTo>
                    <a:pt x="23622" y="0"/>
                  </a:ln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141"/>
            <p:cNvSpPr/>
            <p:nvPr/>
          </p:nvSpPr>
          <p:spPr>
            <a:xfrm>
              <a:off x="252349" y="754634"/>
              <a:ext cx="190500" cy="187325"/>
            </a:xfrm>
            <a:custGeom>
              <a:avLst/>
              <a:gdLst/>
              <a:ahLst/>
              <a:cxnLst/>
              <a:rect l="l" t="t" r="r" b="b"/>
              <a:pathLst>
                <a:path w="190500" h="187325">
                  <a:moveTo>
                    <a:pt x="172212" y="0"/>
                  </a:moveTo>
                  <a:cubicBezTo>
                    <a:pt x="167894" y="0"/>
                    <a:pt x="163703" y="1651"/>
                    <a:pt x="160401" y="4953"/>
                  </a:cubicBezTo>
                  <a:lnTo>
                    <a:pt x="0" y="165227"/>
                  </a:lnTo>
                  <a:lnTo>
                    <a:pt x="0" y="165227"/>
                  </a:lnTo>
                  <a:lnTo>
                    <a:pt x="6477" y="182372"/>
                  </a:lnTo>
                  <a:cubicBezTo>
                    <a:pt x="9779" y="185674"/>
                    <a:pt x="13970" y="187325"/>
                    <a:pt x="18288" y="187325"/>
                  </a:cubicBezTo>
                  <a:cubicBezTo>
                    <a:pt x="22606" y="187325"/>
                    <a:pt x="26797" y="185674"/>
                    <a:pt x="30099" y="182372"/>
                  </a:cubicBezTo>
                  <a:lnTo>
                    <a:pt x="190500" y="22098"/>
                  </a:lnTo>
                  <a:lnTo>
                    <a:pt x="190500" y="22098"/>
                  </a:lnTo>
                  <a:lnTo>
                    <a:pt x="184023" y="4953"/>
                  </a:lnTo>
                  <a:cubicBezTo>
                    <a:pt x="180721" y="1651"/>
                    <a:pt x="176530" y="0"/>
                    <a:pt x="172212" y="0"/>
                  </a:cubicBez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142"/>
            <p:cNvSpPr/>
            <p:nvPr/>
          </p:nvSpPr>
          <p:spPr>
            <a:xfrm>
              <a:off x="252349" y="252349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>
                  <a:moveTo>
                    <a:pt x="23622" y="0"/>
                  </a:moveTo>
                  <a:lnTo>
                    <a:pt x="6477" y="6477"/>
                  </a:lnTo>
                  <a:cubicBezTo>
                    <a:pt x="0" y="12954"/>
                    <a:pt x="0" y="23622"/>
                    <a:pt x="6477" y="30099"/>
                  </a:cubicBezTo>
                  <a:lnTo>
                    <a:pt x="166878" y="190500"/>
                  </a:lnTo>
                  <a:lnTo>
                    <a:pt x="166878" y="190500"/>
                  </a:lnTo>
                  <a:lnTo>
                    <a:pt x="184023" y="184023"/>
                  </a:lnTo>
                  <a:cubicBezTo>
                    <a:pt x="190500" y="177546"/>
                    <a:pt x="190500" y="166878"/>
                    <a:pt x="184023" y="160401"/>
                  </a:cubicBezTo>
                  <a:lnTo>
                    <a:pt x="23622" y="0"/>
                  </a:ln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143"/>
            <p:cNvSpPr/>
            <p:nvPr/>
          </p:nvSpPr>
          <p:spPr>
            <a:xfrm>
              <a:off x="252349" y="253873"/>
              <a:ext cx="190500" cy="187452"/>
            </a:xfrm>
            <a:custGeom>
              <a:avLst/>
              <a:gdLst/>
              <a:ahLst/>
              <a:cxnLst/>
              <a:rect l="l" t="t" r="r" b="b"/>
              <a:pathLst>
                <a:path w="190500" h="187452">
                  <a:moveTo>
                    <a:pt x="172212" y="127"/>
                  </a:moveTo>
                  <a:cubicBezTo>
                    <a:pt x="167894" y="127"/>
                    <a:pt x="163703" y="1778"/>
                    <a:pt x="160401" y="5080"/>
                  </a:cubicBezTo>
                  <a:lnTo>
                    <a:pt x="0" y="165354"/>
                  </a:lnTo>
                  <a:lnTo>
                    <a:pt x="0" y="165354"/>
                  </a:lnTo>
                  <a:lnTo>
                    <a:pt x="6477" y="182499"/>
                  </a:lnTo>
                  <a:cubicBezTo>
                    <a:pt x="9779" y="185801"/>
                    <a:pt x="13970" y="187452"/>
                    <a:pt x="18288" y="187452"/>
                  </a:cubicBezTo>
                  <a:cubicBezTo>
                    <a:pt x="22606" y="187452"/>
                    <a:pt x="26797" y="185801"/>
                    <a:pt x="30099" y="182499"/>
                  </a:cubicBezTo>
                  <a:lnTo>
                    <a:pt x="190500" y="22098"/>
                  </a:lnTo>
                  <a:lnTo>
                    <a:pt x="190500" y="22098"/>
                  </a:lnTo>
                  <a:lnTo>
                    <a:pt x="184023" y="4953"/>
                  </a:lnTo>
                  <a:cubicBezTo>
                    <a:pt x="180721" y="1651"/>
                    <a:pt x="176530" y="0"/>
                    <a:pt x="172212" y="0"/>
                  </a:cubicBez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4" name="Group 144"/>
          <p:cNvGrpSpPr>
            <a:grpSpLocks noChangeAspect="1"/>
          </p:cNvGrpSpPr>
          <p:nvPr/>
        </p:nvGrpSpPr>
        <p:grpSpPr>
          <a:xfrm>
            <a:off x="11872351" y="6336830"/>
            <a:ext cx="314239" cy="314239"/>
            <a:chOff x="0" y="0"/>
            <a:chExt cx="314236" cy="314236"/>
          </a:xfrm>
        </p:grpSpPr>
        <p:sp>
          <p:nvSpPr>
            <p:cNvPr id="145" name="Freeform 145"/>
            <p:cNvSpPr/>
            <p:nvPr/>
          </p:nvSpPr>
          <p:spPr>
            <a:xfrm>
              <a:off x="61849" y="61849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>
                  <a:moveTo>
                    <a:pt x="23622" y="0"/>
                  </a:moveTo>
                  <a:lnTo>
                    <a:pt x="6477" y="6477"/>
                  </a:lnTo>
                  <a:cubicBezTo>
                    <a:pt x="0" y="12954"/>
                    <a:pt x="0" y="23622"/>
                    <a:pt x="6477" y="30099"/>
                  </a:cubicBezTo>
                  <a:lnTo>
                    <a:pt x="166878" y="190500"/>
                  </a:lnTo>
                  <a:lnTo>
                    <a:pt x="166878" y="190500"/>
                  </a:lnTo>
                  <a:lnTo>
                    <a:pt x="184023" y="184023"/>
                  </a:lnTo>
                  <a:cubicBezTo>
                    <a:pt x="190500" y="177546"/>
                    <a:pt x="190500" y="166878"/>
                    <a:pt x="184023" y="160401"/>
                  </a:cubicBezTo>
                  <a:lnTo>
                    <a:pt x="23622" y="0"/>
                  </a:ln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146"/>
            <p:cNvSpPr/>
            <p:nvPr/>
          </p:nvSpPr>
          <p:spPr>
            <a:xfrm>
              <a:off x="61849" y="63373"/>
              <a:ext cx="190500" cy="187452"/>
            </a:xfrm>
            <a:custGeom>
              <a:avLst/>
              <a:gdLst/>
              <a:ahLst/>
              <a:cxnLst/>
              <a:rect l="l" t="t" r="r" b="b"/>
              <a:pathLst>
                <a:path w="190500" h="187452">
                  <a:moveTo>
                    <a:pt x="172212" y="127"/>
                  </a:moveTo>
                  <a:cubicBezTo>
                    <a:pt x="167894" y="127"/>
                    <a:pt x="163703" y="1778"/>
                    <a:pt x="160401" y="5080"/>
                  </a:cubicBezTo>
                  <a:lnTo>
                    <a:pt x="0" y="165354"/>
                  </a:lnTo>
                  <a:lnTo>
                    <a:pt x="0" y="165354"/>
                  </a:lnTo>
                  <a:lnTo>
                    <a:pt x="6477" y="182499"/>
                  </a:lnTo>
                  <a:cubicBezTo>
                    <a:pt x="9779" y="185801"/>
                    <a:pt x="13970" y="187452"/>
                    <a:pt x="18288" y="187452"/>
                  </a:cubicBezTo>
                  <a:cubicBezTo>
                    <a:pt x="22606" y="187452"/>
                    <a:pt x="26797" y="185801"/>
                    <a:pt x="30099" y="182499"/>
                  </a:cubicBezTo>
                  <a:lnTo>
                    <a:pt x="190500" y="22098"/>
                  </a:lnTo>
                  <a:lnTo>
                    <a:pt x="190500" y="22098"/>
                  </a:lnTo>
                  <a:lnTo>
                    <a:pt x="184023" y="4953"/>
                  </a:lnTo>
                  <a:cubicBezTo>
                    <a:pt x="180721" y="1651"/>
                    <a:pt x="176530" y="0"/>
                    <a:pt x="172212" y="0"/>
                  </a:cubicBez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7" name="Group 147"/>
          <p:cNvGrpSpPr>
            <a:grpSpLocks noChangeAspect="1"/>
          </p:cNvGrpSpPr>
          <p:nvPr/>
        </p:nvGrpSpPr>
        <p:grpSpPr>
          <a:xfrm>
            <a:off x="11679812" y="7187136"/>
            <a:ext cx="697278" cy="1198169"/>
            <a:chOff x="0" y="0"/>
            <a:chExt cx="697281" cy="1198169"/>
          </a:xfrm>
        </p:grpSpPr>
        <p:sp>
          <p:nvSpPr>
            <p:cNvPr id="148" name="Freeform 148"/>
            <p:cNvSpPr/>
            <p:nvPr/>
          </p:nvSpPr>
          <p:spPr>
            <a:xfrm>
              <a:off x="254381" y="252349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>
                  <a:moveTo>
                    <a:pt x="23622" y="0"/>
                  </a:moveTo>
                  <a:lnTo>
                    <a:pt x="6477" y="6477"/>
                  </a:lnTo>
                  <a:cubicBezTo>
                    <a:pt x="0" y="12954"/>
                    <a:pt x="0" y="23622"/>
                    <a:pt x="6477" y="30099"/>
                  </a:cubicBezTo>
                  <a:lnTo>
                    <a:pt x="166878" y="190500"/>
                  </a:lnTo>
                  <a:lnTo>
                    <a:pt x="166878" y="190500"/>
                  </a:lnTo>
                  <a:lnTo>
                    <a:pt x="184023" y="184023"/>
                  </a:lnTo>
                  <a:cubicBezTo>
                    <a:pt x="190500" y="177546"/>
                    <a:pt x="190500" y="166878"/>
                    <a:pt x="184023" y="160401"/>
                  </a:cubicBezTo>
                  <a:lnTo>
                    <a:pt x="23622" y="0"/>
                  </a:ln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149"/>
            <p:cNvSpPr/>
            <p:nvPr/>
          </p:nvSpPr>
          <p:spPr>
            <a:xfrm>
              <a:off x="254381" y="253873"/>
              <a:ext cx="190500" cy="187452"/>
            </a:xfrm>
            <a:custGeom>
              <a:avLst/>
              <a:gdLst/>
              <a:ahLst/>
              <a:cxnLst/>
              <a:rect l="l" t="t" r="r" b="b"/>
              <a:pathLst>
                <a:path w="190500" h="187452">
                  <a:moveTo>
                    <a:pt x="172212" y="127"/>
                  </a:moveTo>
                  <a:cubicBezTo>
                    <a:pt x="167894" y="127"/>
                    <a:pt x="163703" y="1778"/>
                    <a:pt x="160401" y="5080"/>
                  </a:cubicBezTo>
                  <a:lnTo>
                    <a:pt x="0" y="165354"/>
                  </a:lnTo>
                  <a:lnTo>
                    <a:pt x="0" y="165354"/>
                  </a:lnTo>
                  <a:lnTo>
                    <a:pt x="6477" y="182499"/>
                  </a:lnTo>
                  <a:cubicBezTo>
                    <a:pt x="9779" y="185801"/>
                    <a:pt x="13970" y="187452"/>
                    <a:pt x="18288" y="187452"/>
                  </a:cubicBezTo>
                  <a:cubicBezTo>
                    <a:pt x="22606" y="187452"/>
                    <a:pt x="26797" y="185801"/>
                    <a:pt x="30099" y="182499"/>
                  </a:cubicBezTo>
                  <a:lnTo>
                    <a:pt x="190500" y="22098"/>
                  </a:lnTo>
                  <a:lnTo>
                    <a:pt x="190500" y="22098"/>
                  </a:lnTo>
                  <a:lnTo>
                    <a:pt x="184023" y="4953"/>
                  </a:lnTo>
                  <a:cubicBezTo>
                    <a:pt x="180721" y="1651"/>
                    <a:pt x="176530" y="0"/>
                    <a:pt x="172212" y="0"/>
                  </a:cubicBez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150"/>
            <p:cNvSpPr/>
            <p:nvPr/>
          </p:nvSpPr>
          <p:spPr>
            <a:xfrm>
              <a:off x="252349" y="755269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>
                  <a:moveTo>
                    <a:pt x="23622" y="0"/>
                  </a:moveTo>
                  <a:lnTo>
                    <a:pt x="6477" y="6477"/>
                  </a:lnTo>
                  <a:cubicBezTo>
                    <a:pt x="0" y="12954"/>
                    <a:pt x="0" y="23622"/>
                    <a:pt x="6477" y="30099"/>
                  </a:cubicBezTo>
                  <a:lnTo>
                    <a:pt x="166878" y="190500"/>
                  </a:lnTo>
                  <a:lnTo>
                    <a:pt x="166878" y="190500"/>
                  </a:lnTo>
                  <a:lnTo>
                    <a:pt x="184023" y="184023"/>
                  </a:lnTo>
                  <a:cubicBezTo>
                    <a:pt x="190500" y="177546"/>
                    <a:pt x="190500" y="166878"/>
                    <a:pt x="184023" y="160401"/>
                  </a:cubicBezTo>
                  <a:lnTo>
                    <a:pt x="23622" y="0"/>
                  </a:ln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151"/>
            <p:cNvSpPr/>
            <p:nvPr/>
          </p:nvSpPr>
          <p:spPr>
            <a:xfrm>
              <a:off x="252349" y="756793"/>
              <a:ext cx="190500" cy="187452"/>
            </a:xfrm>
            <a:custGeom>
              <a:avLst/>
              <a:gdLst/>
              <a:ahLst/>
              <a:cxnLst/>
              <a:rect l="l" t="t" r="r" b="b"/>
              <a:pathLst>
                <a:path w="190500" h="187452">
                  <a:moveTo>
                    <a:pt x="172212" y="127"/>
                  </a:moveTo>
                  <a:cubicBezTo>
                    <a:pt x="167894" y="127"/>
                    <a:pt x="163703" y="1778"/>
                    <a:pt x="160401" y="5080"/>
                  </a:cubicBezTo>
                  <a:lnTo>
                    <a:pt x="0" y="165354"/>
                  </a:lnTo>
                  <a:lnTo>
                    <a:pt x="0" y="165354"/>
                  </a:lnTo>
                  <a:lnTo>
                    <a:pt x="6477" y="182499"/>
                  </a:lnTo>
                  <a:cubicBezTo>
                    <a:pt x="9779" y="185801"/>
                    <a:pt x="13970" y="187452"/>
                    <a:pt x="18288" y="187452"/>
                  </a:cubicBezTo>
                  <a:cubicBezTo>
                    <a:pt x="22606" y="187452"/>
                    <a:pt x="26797" y="185801"/>
                    <a:pt x="30099" y="182499"/>
                  </a:cubicBezTo>
                  <a:lnTo>
                    <a:pt x="190500" y="22098"/>
                  </a:lnTo>
                  <a:lnTo>
                    <a:pt x="190500" y="22098"/>
                  </a:lnTo>
                  <a:lnTo>
                    <a:pt x="184023" y="4953"/>
                  </a:lnTo>
                  <a:cubicBezTo>
                    <a:pt x="180721" y="1651"/>
                    <a:pt x="176530" y="0"/>
                    <a:pt x="172212" y="0"/>
                  </a:cubicBez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2" name="Group 152"/>
          <p:cNvGrpSpPr>
            <a:grpSpLocks noChangeAspect="1"/>
          </p:cNvGrpSpPr>
          <p:nvPr/>
        </p:nvGrpSpPr>
        <p:grpSpPr>
          <a:xfrm>
            <a:off x="11679812" y="8742712"/>
            <a:ext cx="697278" cy="1198169"/>
            <a:chOff x="0" y="0"/>
            <a:chExt cx="697281" cy="1198169"/>
          </a:xfrm>
        </p:grpSpPr>
        <p:sp>
          <p:nvSpPr>
            <p:cNvPr id="153" name="Freeform 153"/>
            <p:cNvSpPr/>
            <p:nvPr/>
          </p:nvSpPr>
          <p:spPr>
            <a:xfrm>
              <a:off x="254381" y="252349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>
                  <a:moveTo>
                    <a:pt x="23622" y="0"/>
                  </a:moveTo>
                  <a:lnTo>
                    <a:pt x="6477" y="6477"/>
                  </a:lnTo>
                  <a:cubicBezTo>
                    <a:pt x="0" y="12954"/>
                    <a:pt x="0" y="23622"/>
                    <a:pt x="6477" y="30099"/>
                  </a:cubicBezTo>
                  <a:lnTo>
                    <a:pt x="166878" y="190500"/>
                  </a:lnTo>
                  <a:lnTo>
                    <a:pt x="166878" y="190500"/>
                  </a:lnTo>
                  <a:lnTo>
                    <a:pt x="184023" y="184023"/>
                  </a:lnTo>
                  <a:cubicBezTo>
                    <a:pt x="190500" y="177546"/>
                    <a:pt x="190500" y="166878"/>
                    <a:pt x="184023" y="160401"/>
                  </a:cubicBezTo>
                  <a:lnTo>
                    <a:pt x="23622" y="0"/>
                  </a:ln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154"/>
            <p:cNvSpPr/>
            <p:nvPr/>
          </p:nvSpPr>
          <p:spPr>
            <a:xfrm>
              <a:off x="254381" y="253873"/>
              <a:ext cx="190500" cy="187452"/>
            </a:xfrm>
            <a:custGeom>
              <a:avLst/>
              <a:gdLst/>
              <a:ahLst/>
              <a:cxnLst/>
              <a:rect l="l" t="t" r="r" b="b"/>
              <a:pathLst>
                <a:path w="190500" h="187452">
                  <a:moveTo>
                    <a:pt x="172212" y="127"/>
                  </a:moveTo>
                  <a:cubicBezTo>
                    <a:pt x="167894" y="127"/>
                    <a:pt x="163703" y="1778"/>
                    <a:pt x="160401" y="5080"/>
                  </a:cubicBezTo>
                  <a:lnTo>
                    <a:pt x="0" y="165354"/>
                  </a:lnTo>
                  <a:lnTo>
                    <a:pt x="0" y="165354"/>
                  </a:lnTo>
                  <a:lnTo>
                    <a:pt x="6477" y="182499"/>
                  </a:lnTo>
                  <a:cubicBezTo>
                    <a:pt x="9779" y="185801"/>
                    <a:pt x="13970" y="187452"/>
                    <a:pt x="18288" y="187452"/>
                  </a:cubicBezTo>
                  <a:cubicBezTo>
                    <a:pt x="22606" y="187452"/>
                    <a:pt x="26797" y="185801"/>
                    <a:pt x="30099" y="182499"/>
                  </a:cubicBezTo>
                  <a:lnTo>
                    <a:pt x="190500" y="22098"/>
                  </a:lnTo>
                  <a:lnTo>
                    <a:pt x="190500" y="22098"/>
                  </a:lnTo>
                  <a:lnTo>
                    <a:pt x="184023" y="4953"/>
                  </a:lnTo>
                  <a:cubicBezTo>
                    <a:pt x="180721" y="1651"/>
                    <a:pt x="176530" y="0"/>
                    <a:pt x="172212" y="0"/>
                  </a:cubicBez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155"/>
            <p:cNvSpPr/>
            <p:nvPr/>
          </p:nvSpPr>
          <p:spPr>
            <a:xfrm>
              <a:off x="252349" y="755269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>
                  <a:moveTo>
                    <a:pt x="23622" y="0"/>
                  </a:moveTo>
                  <a:lnTo>
                    <a:pt x="6477" y="6477"/>
                  </a:lnTo>
                  <a:cubicBezTo>
                    <a:pt x="0" y="12954"/>
                    <a:pt x="0" y="23622"/>
                    <a:pt x="6477" y="30099"/>
                  </a:cubicBezTo>
                  <a:lnTo>
                    <a:pt x="166878" y="190500"/>
                  </a:lnTo>
                  <a:lnTo>
                    <a:pt x="166878" y="190500"/>
                  </a:lnTo>
                  <a:lnTo>
                    <a:pt x="184023" y="184023"/>
                  </a:lnTo>
                  <a:cubicBezTo>
                    <a:pt x="190500" y="177546"/>
                    <a:pt x="190500" y="166878"/>
                    <a:pt x="184023" y="160401"/>
                  </a:cubicBezTo>
                  <a:lnTo>
                    <a:pt x="23622" y="0"/>
                  </a:ln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156"/>
            <p:cNvSpPr/>
            <p:nvPr/>
          </p:nvSpPr>
          <p:spPr>
            <a:xfrm>
              <a:off x="252349" y="756793"/>
              <a:ext cx="190500" cy="187452"/>
            </a:xfrm>
            <a:custGeom>
              <a:avLst/>
              <a:gdLst/>
              <a:ahLst/>
              <a:cxnLst/>
              <a:rect l="l" t="t" r="r" b="b"/>
              <a:pathLst>
                <a:path w="190500" h="187452">
                  <a:moveTo>
                    <a:pt x="172212" y="127"/>
                  </a:moveTo>
                  <a:cubicBezTo>
                    <a:pt x="167894" y="127"/>
                    <a:pt x="163703" y="1778"/>
                    <a:pt x="160401" y="5080"/>
                  </a:cubicBezTo>
                  <a:lnTo>
                    <a:pt x="0" y="165354"/>
                  </a:lnTo>
                  <a:lnTo>
                    <a:pt x="0" y="165354"/>
                  </a:lnTo>
                  <a:lnTo>
                    <a:pt x="6477" y="182499"/>
                  </a:lnTo>
                  <a:cubicBezTo>
                    <a:pt x="9779" y="185801"/>
                    <a:pt x="13970" y="187452"/>
                    <a:pt x="18288" y="187452"/>
                  </a:cubicBezTo>
                  <a:cubicBezTo>
                    <a:pt x="22606" y="187452"/>
                    <a:pt x="26797" y="185801"/>
                    <a:pt x="30099" y="182499"/>
                  </a:cubicBezTo>
                  <a:lnTo>
                    <a:pt x="190500" y="22098"/>
                  </a:lnTo>
                  <a:lnTo>
                    <a:pt x="190500" y="22098"/>
                  </a:lnTo>
                  <a:lnTo>
                    <a:pt x="184023" y="4953"/>
                  </a:lnTo>
                  <a:cubicBezTo>
                    <a:pt x="180721" y="1651"/>
                    <a:pt x="176530" y="0"/>
                    <a:pt x="172212" y="0"/>
                  </a:cubicBez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7" name="Group 157"/>
          <p:cNvGrpSpPr>
            <a:grpSpLocks noChangeAspect="1"/>
          </p:cNvGrpSpPr>
          <p:nvPr/>
        </p:nvGrpSpPr>
        <p:grpSpPr>
          <a:xfrm>
            <a:off x="13352917" y="7187136"/>
            <a:ext cx="697278" cy="2753735"/>
            <a:chOff x="0" y="0"/>
            <a:chExt cx="697281" cy="2753741"/>
          </a:xfrm>
        </p:grpSpPr>
        <p:sp>
          <p:nvSpPr>
            <p:cNvPr id="158" name="Freeform 158"/>
            <p:cNvSpPr/>
            <p:nvPr/>
          </p:nvSpPr>
          <p:spPr>
            <a:xfrm>
              <a:off x="254381" y="1807972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>
                  <a:moveTo>
                    <a:pt x="23622" y="0"/>
                  </a:moveTo>
                  <a:lnTo>
                    <a:pt x="6477" y="6477"/>
                  </a:lnTo>
                  <a:cubicBezTo>
                    <a:pt x="0" y="12954"/>
                    <a:pt x="0" y="23622"/>
                    <a:pt x="6477" y="30099"/>
                  </a:cubicBezTo>
                  <a:lnTo>
                    <a:pt x="166878" y="190500"/>
                  </a:lnTo>
                  <a:lnTo>
                    <a:pt x="166878" y="190500"/>
                  </a:lnTo>
                  <a:lnTo>
                    <a:pt x="184023" y="184023"/>
                  </a:lnTo>
                  <a:cubicBezTo>
                    <a:pt x="190500" y="177546"/>
                    <a:pt x="190500" y="166878"/>
                    <a:pt x="184023" y="160401"/>
                  </a:cubicBezTo>
                  <a:lnTo>
                    <a:pt x="23622" y="0"/>
                  </a:ln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159"/>
            <p:cNvSpPr/>
            <p:nvPr/>
          </p:nvSpPr>
          <p:spPr>
            <a:xfrm>
              <a:off x="254381" y="1809496"/>
              <a:ext cx="190500" cy="187452"/>
            </a:xfrm>
            <a:custGeom>
              <a:avLst/>
              <a:gdLst/>
              <a:ahLst/>
              <a:cxnLst/>
              <a:rect l="l" t="t" r="r" b="b"/>
              <a:pathLst>
                <a:path w="190500" h="187452">
                  <a:moveTo>
                    <a:pt x="172212" y="127"/>
                  </a:moveTo>
                  <a:cubicBezTo>
                    <a:pt x="167894" y="127"/>
                    <a:pt x="163703" y="1778"/>
                    <a:pt x="160401" y="5080"/>
                  </a:cubicBezTo>
                  <a:lnTo>
                    <a:pt x="0" y="165354"/>
                  </a:lnTo>
                  <a:lnTo>
                    <a:pt x="0" y="165354"/>
                  </a:lnTo>
                  <a:lnTo>
                    <a:pt x="6477" y="182499"/>
                  </a:lnTo>
                  <a:cubicBezTo>
                    <a:pt x="9779" y="185801"/>
                    <a:pt x="13970" y="187452"/>
                    <a:pt x="18288" y="187452"/>
                  </a:cubicBezTo>
                  <a:cubicBezTo>
                    <a:pt x="22606" y="187452"/>
                    <a:pt x="26797" y="185801"/>
                    <a:pt x="30099" y="182499"/>
                  </a:cubicBezTo>
                  <a:lnTo>
                    <a:pt x="190500" y="22098"/>
                  </a:lnTo>
                  <a:lnTo>
                    <a:pt x="190500" y="22098"/>
                  </a:lnTo>
                  <a:lnTo>
                    <a:pt x="184023" y="4953"/>
                  </a:lnTo>
                  <a:cubicBezTo>
                    <a:pt x="180721" y="1651"/>
                    <a:pt x="176530" y="0"/>
                    <a:pt x="172212" y="0"/>
                  </a:cubicBez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160"/>
            <p:cNvSpPr/>
            <p:nvPr/>
          </p:nvSpPr>
          <p:spPr>
            <a:xfrm>
              <a:off x="254381" y="252349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>
                  <a:moveTo>
                    <a:pt x="23622" y="0"/>
                  </a:moveTo>
                  <a:lnTo>
                    <a:pt x="6477" y="6477"/>
                  </a:lnTo>
                  <a:cubicBezTo>
                    <a:pt x="0" y="12954"/>
                    <a:pt x="0" y="23622"/>
                    <a:pt x="6477" y="30099"/>
                  </a:cubicBezTo>
                  <a:lnTo>
                    <a:pt x="166878" y="190500"/>
                  </a:lnTo>
                  <a:lnTo>
                    <a:pt x="166878" y="190500"/>
                  </a:lnTo>
                  <a:lnTo>
                    <a:pt x="184023" y="184023"/>
                  </a:lnTo>
                  <a:cubicBezTo>
                    <a:pt x="190500" y="177546"/>
                    <a:pt x="190500" y="166878"/>
                    <a:pt x="184023" y="160401"/>
                  </a:cubicBezTo>
                  <a:lnTo>
                    <a:pt x="23622" y="0"/>
                  </a:ln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161"/>
            <p:cNvSpPr/>
            <p:nvPr/>
          </p:nvSpPr>
          <p:spPr>
            <a:xfrm>
              <a:off x="254381" y="253873"/>
              <a:ext cx="190500" cy="187452"/>
            </a:xfrm>
            <a:custGeom>
              <a:avLst/>
              <a:gdLst/>
              <a:ahLst/>
              <a:cxnLst/>
              <a:rect l="l" t="t" r="r" b="b"/>
              <a:pathLst>
                <a:path w="190500" h="187452">
                  <a:moveTo>
                    <a:pt x="172212" y="127"/>
                  </a:moveTo>
                  <a:cubicBezTo>
                    <a:pt x="167894" y="127"/>
                    <a:pt x="163703" y="1778"/>
                    <a:pt x="160401" y="5080"/>
                  </a:cubicBezTo>
                  <a:lnTo>
                    <a:pt x="0" y="165354"/>
                  </a:lnTo>
                  <a:lnTo>
                    <a:pt x="0" y="165354"/>
                  </a:lnTo>
                  <a:lnTo>
                    <a:pt x="6477" y="182499"/>
                  </a:lnTo>
                  <a:cubicBezTo>
                    <a:pt x="9779" y="185801"/>
                    <a:pt x="13970" y="187452"/>
                    <a:pt x="18288" y="187452"/>
                  </a:cubicBezTo>
                  <a:cubicBezTo>
                    <a:pt x="22606" y="187452"/>
                    <a:pt x="26797" y="185801"/>
                    <a:pt x="30099" y="182499"/>
                  </a:cubicBezTo>
                  <a:lnTo>
                    <a:pt x="190500" y="22098"/>
                  </a:lnTo>
                  <a:lnTo>
                    <a:pt x="190500" y="22098"/>
                  </a:lnTo>
                  <a:lnTo>
                    <a:pt x="184023" y="4953"/>
                  </a:lnTo>
                  <a:cubicBezTo>
                    <a:pt x="180721" y="1651"/>
                    <a:pt x="176530" y="0"/>
                    <a:pt x="172212" y="0"/>
                  </a:cubicBez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162"/>
            <p:cNvSpPr/>
            <p:nvPr/>
          </p:nvSpPr>
          <p:spPr>
            <a:xfrm>
              <a:off x="252349" y="2310892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>
                  <a:moveTo>
                    <a:pt x="23622" y="0"/>
                  </a:moveTo>
                  <a:lnTo>
                    <a:pt x="6477" y="6477"/>
                  </a:lnTo>
                  <a:cubicBezTo>
                    <a:pt x="0" y="12954"/>
                    <a:pt x="0" y="23622"/>
                    <a:pt x="6477" y="30099"/>
                  </a:cubicBezTo>
                  <a:lnTo>
                    <a:pt x="166878" y="190500"/>
                  </a:lnTo>
                  <a:lnTo>
                    <a:pt x="166878" y="190500"/>
                  </a:lnTo>
                  <a:lnTo>
                    <a:pt x="184023" y="184023"/>
                  </a:lnTo>
                  <a:cubicBezTo>
                    <a:pt x="190500" y="177546"/>
                    <a:pt x="190500" y="166878"/>
                    <a:pt x="184023" y="160401"/>
                  </a:cubicBezTo>
                  <a:lnTo>
                    <a:pt x="23622" y="0"/>
                  </a:ln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163"/>
            <p:cNvSpPr/>
            <p:nvPr/>
          </p:nvSpPr>
          <p:spPr>
            <a:xfrm>
              <a:off x="252349" y="2312543"/>
              <a:ext cx="190373" cy="187325"/>
            </a:xfrm>
            <a:custGeom>
              <a:avLst/>
              <a:gdLst/>
              <a:ahLst/>
              <a:cxnLst/>
              <a:rect l="l" t="t" r="r" b="b"/>
              <a:pathLst>
                <a:path w="190373" h="187325">
                  <a:moveTo>
                    <a:pt x="172212" y="0"/>
                  </a:moveTo>
                  <a:cubicBezTo>
                    <a:pt x="167894" y="0"/>
                    <a:pt x="163703" y="1651"/>
                    <a:pt x="160401" y="4953"/>
                  </a:cubicBezTo>
                  <a:lnTo>
                    <a:pt x="0" y="165227"/>
                  </a:lnTo>
                  <a:lnTo>
                    <a:pt x="0" y="165227"/>
                  </a:lnTo>
                  <a:lnTo>
                    <a:pt x="6477" y="182372"/>
                  </a:lnTo>
                  <a:cubicBezTo>
                    <a:pt x="9779" y="185674"/>
                    <a:pt x="13970" y="187325"/>
                    <a:pt x="18288" y="187325"/>
                  </a:cubicBezTo>
                  <a:cubicBezTo>
                    <a:pt x="22606" y="187325"/>
                    <a:pt x="26797" y="185674"/>
                    <a:pt x="30099" y="182372"/>
                  </a:cubicBezTo>
                  <a:lnTo>
                    <a:pt x="190373" y="22098"/>
                  </a:lnTo>
                  <a:lnTo>
                    <a:pt x="190373" y="22098"/>
                  </a:lnTo>
                  <a:lnTo>
                    <a:pt x="183896" y="4953"/>
                  </a:lnTo>
                  <a:cubicBezTo>
                    <a:pt x="180594" y="1651"/>
                    <a:pt x="176403" y="0"/>
                    <a:pt x="172085" y="0"/>
                  </a:cubicBez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164"/>
            <p:cNvSpPr/>
            <p:nvPr/>
          </p:nvSpPr>
          <p:spPr>
            <a:xfrm>
              <a:off x="252349" y="755269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>
                  <a:moveTo>
                    <a:pt x="23622" y="0"/>
                  </a:moveTo>
                  <a:lnTo>
                    <a:pt x="6477" y="6477"/>
                  </a:lnTo>
                  <a:cubicBezTo>
                    <a:pt x="0" y="12954"/>
                    <a:pt x="0" y="23622"/>
                    <a:pt x="6477" y="30099"/>
                  </a:cubicBezTo>
                  <a:lnTo>
                    <a:pt x="166878" y="190500"/>
                  </a:lnTo>
                  <a:lnTo>
                    <a:pt x="166878" y="190500"/>
                  </a:lnTo>
                  <a:lnTo>
                    <a:pt x="184023" y="184023"/>
                  </a:lnTo>
                  <a:cubicBezTo>
                    <a:pt x="190500" y="177546"/>
                    <a:pt x="190500" y="166878"/>
                    <a:pt x="184023" y="160401"/>
                  </a:cubicBezTo>
                  <a:lnTo>
                    <a:pt x="23622" y="0"/>
                  </a:ln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165"/>
            <p:cNvSpPr/>
            <p:nvPr/>
          </p:nvSpPr>
          <p:spPr>
            <a:xfrm>
              <a:off x="252349" y="756793"/>
              <a:ext cx="190500" cy="187452"/>
            </a:xfrm>
            <a:custGeom>
              <a:avLst/>
              <a:gdLst/>
              <a:ahLst/>
              <a:cxnLst/>
              <a:rect l="l" t="t" r="r" b="b"/>
              <a:pathLst>
                <a:path w="190500" h="187452">
                  <a:moveTo>
                    <a:pt x="172212" y="127"/>
                  </a:moveTo>
                  <a:cubicBezTo>
                    <a:pt x="167894" y="127"/>
                    <a:pt x="163703" y="1778"/>
                    <a:pt x="160401" y="5080"/>
                  </a:cubicBezTo>
                  <a:lnTo>
                    <a:pt x="0" y="165354"/>
                  </a:lnTo>
                  <a:lnTo>
                    <a:pt x="0" y="165354"/>
                  </a:lnTo>
                  <a:lnTo>
                    <a:pt x="6477" y="182499"/>
                  </a:lnTo>
                  <a:cubicBezTo>
                    <a:pt x="9779" y="185801"/>
                    <a:pt x="13970" y="187452"/>
                    <a:pt x="18288" y="187452"/>
                  </a:cubicBezTo>
                  <a:cubicBezTo>
                    <a:pt x="22606" y="187452"/>
                    <a:pt x="26797" y="185801"/>
                    <a:pt x="30099" y="182499"/>
                  </a:cubicBezTo>
                  <a:lnTo>
                    <a:pt x="190500" y="22098"/>
                  </a:lnTo>
                  <a:lnTo>
                    <a:pt x="190500" y="22098"/>
                  </a:lnTo>
                  <a:lnTo>
                    <a:pt x="184023" y="4953"/>
                  </a:lnTo>
                  <a:cubicBezTo>
                    <a:pt x="180721" y="1651"/>
                    <a:pt x="176530" y="0"/>
                    <a:pt x="172212" y="0"/>
                  </a:cubicBez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166"/>
            <p:cNvSpPr/>
            <p:nvPr/>
          </p:nvSpPr>
          <p:spPr>
            <a:xfrm>
              <a:off x="252349" y="1281557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>
                  <a:moveTo>
                    <a:pt x="23622" y="0"/>
                  </a:moveTo>
                  <a:lnTo>
                    <a:pt x="6477" y="6477"/>
                  </a:lnTo>
                  <a:cubicBezTo>
                    <a:pt x="0" y="12954"/>
                    <a:pt x="0" y="23622"/>
                    <a:pt x="6477" y="30099"/>
                  </a:cubicBezTo>
                  <a:lnTo>
                    <a:pt x="166878" y="190500"/>
                  </a:lnTo>
                  <a:lnTo>
                    <a:pt x="166878" y="190500"/>
                  </a:lnTo>
                  <a:lnTo>
                    <a:pt x="184023" y="184023"/>
                  </a:lnTo>
                  <a:cubicBezTo>
                    <a:pt x="190500" y="177546"/>
                    <a:pt x="190500" y="166878"/>
                    <a:pt x="184023" y="160401"/>
                  </a:cubicBezTo>
                  <a:lnTo>
                    <a:pt x="23622" y="0"/>
                  </a:ln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167"/>
            <p:cNvSpPr/>
            <p:nvPr/>
          </p:nvSpPr>
          <p:spPr>
            <a:xfrm>
              <a:off x="252349" y="1283208"/>
              <a:ext cx="190373" cy="187325"/>
            </a:xfrm>
            <a:custGeom>
              <a:avLst/>
              <a:gdLst/>
              <a:ahLst/>
              <a:cxnLst/>
              <a:rect l="l" t="t" r="r" b="b"/>
              <a:pathLst>
                <a:path w="190373" h="187325">
                  <a:moveTo>
                    <a:pt x="172212" y="0"/>
                  </a:moveTo>
                  <a:cubicBezTo>
                    <a:pt x="167894" y="0"/>
                    <a:pt x="163703" y="1651"/>
                    <a:pt x="160401" y="4953"/>
                  </a:cubicBezTo>
                  <a:lnTo>
                    <a:pt x="0" y="165227"/>
                  </a:lnTo>
                  <a:lnTo>
                    <a:pt x="0" y="165227"/>
                  </a:lnTo>
                  <a:lnTo>
                    <a:pt x="6477" y="182372"/>
                  </a:lnTo>
                  <a:cubicBezTo>
                    <a:pt x="9779" y="185674"/>
                    <a:pt x="13970" y="187325"/>
                    <a:pt x="18288" y="187325"/>
                  </a:cubicBezTo>
                  <a:cubicBezTo>
                    <a:pt x="22606" y="187325"/>
                    <a:pt x="26797" y="185674"/>
                    <a:pt x="30099" y="182372"/>
                  </a:cubicBezTo>
                  <a:lnTo>
                    <a:pt x="190373" y="22098"/>
                  </a:lnTo>
                  <a:lnTo>
                    <a:pt x="190373" y="22098"/>
                  </a:lnTo>
                  <a:lnTo>
                    <a:pt x="183896" y="4953"/>
                  </a:lnTo>
                  <a:cubicBezTo>
                    <a:pt x="180594" y="1651"/>
                    <a:pt x="176403" y="0"/>
                    <a:pt x="172085" y="0"/>
                  </a:cubicBez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8" name="Group 168"/>
          <p:cNvGrpSpPr>
            <a:grpSpLocks noChangeAspect="1"/>
          </p:cNvGrpSpPr>
          <p:nvPr/>
        </p:nvGrpSpPr>
        <p:grpSpPr>
          <a:xfrm>
            <a:off x="15218550" y="6336830"/>
            <a:ext cx="314239" cy="314239"/>
            <a:chOff x="0" y="0"/>
            <a:chExt cx="314236" cy="314236"/>
          </a:xfrm>
        </p:grpSpPr>
        <p:sp>
          <p:nvSpPr>
            <p:cNvPr id="169" name="Freeform 169"/>
            <p:cNvSpPr/>
            <p:nvPr/>
          </p:nvSpPr>
          <p:spPr>
            <a:xfrm>
              <a:off x="61849" y="61849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>
                  <a:moveTo>
                    <a:pt x="23622" y="0"/>
                  </a:moveTo>
                  <a:lnTo>
                    <a:pt x="6477" y="6477"/>
                  </a:lnTo>
                  <a:cubicBezTo>
                    <a:pt x="0" y="12954"/>
                    <a:pt x="0" y="23622"/>
                    <a:pt x="6477" y="30099"/>
                  </a:cubicBezTo>
                  <a:lnTo>
                    <a:pt x="166878" y="190500"/>
                  </a:lnTo>
                  <a:lnTo>
                    <a:pt x="166878" y="190500"/>
                  </a:lnTo>
                  <a:lnTo>
                    <a:pt x="184023" y="184023"/>
                  </a:lnTo>
                  <a:cubicBezTo>
                    <a:pt x="190500" y="177546"/>
                    <a:pt x="190500" y="166878"/>
                    <a:pt x="184023" y="160401"/>
                  </a:cubicBezTo>
                  <a:lnTo>
                    <a:pt x="23622" y="0"/>
                  </a:ln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170"/>
            <p:cNvSpPr/>
            <p:nvPr/>
          </p:nvSpPr>
          <p:spPr>
            <a:xfrm>
              <a:off x="61849" y="63373"/>
              <a:ext cx="190500" cy="187452"/>
            </a:xfrm>
            <a:custGeom>
              <a:avLst/>
              <a:gdLst/>
              <a:ahLst/>
              <a:cxnLst/>
              <a:rect l="l" t="t" r="r" b="b"/>
              <a:pathLst>
                <a:path w="190500" h="187452">
                  <a:moveTo>
                    <a:pt x="172212" y="127"/>
                  </a:moveTo>
                  <a:cubicBezTo>
                    <a:pt x="167894" y="127"/>
                    <a:pt x="163703" y="1778"/>
                    <a:pt x="160401" y="5080"/>
                  </a:cubicBezTo>
                  <a:lnTo>
                    <a:pt x="0" y="165354"/>
                  </a:lnTo>
                  <a:lnTo>
                    <a:pt x="0" y="165354"/>
                  </a:lnTo>
                  <a:lnTo>
                    <a:pt x="6477" y="182499"/>
                  </a:lnTo>
                  <a:cubicBezTo>
                    <a:pt x="9779" y="185801"/>
                    <a:pt x="13970" y="187452"/>
                    <a:pt x="18288" y="187452"/>
                  </a:cubicBezTo>
                  <a:cubicBezTo>
                    <a:pt x="22606" y="187452"/>
                    <a:pt x="26797" y="185801"/>
                    <a:pt x="30099" y="182499"/>
                  </a:cubicBezTo>
                  <a:lnTo>
                    <a:pt x="190500" y="22098"/>
                  </a:lnTo>
                  <a:lnTo>
                    <a:pt x="190500" y="22098"/>
                  </a:lnTo>
                  <a:lnTo>
                    <a:pt x="184023" y="4953"/>
                  </a:lnTo>
                  <a:cubicBezTo>
                    <a:pt x="180721" y="1651"/>
                    <a:pt x="176530" y="0"/>
                    <a:pt x="172212" y="0"/>
                  </a:cubicBez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1" name="Group 171"/>
          <p:cNvGrpSpPr>
            <a:grpSpLocks noChangeAspect="1"/>
          </p:cNvGrpSpPr>
          <p:nvPr/>
        </p:nvGrpSpPr>
        <p:grpSpPr>
          <a:xfrm>
            <a:off x="15026011" y="7187136"/>
            <a:ext cx="697278" cy="2753735"/>
            <a:chOff x="0" y="0"/>
            <a:chExt cx="697281" cy="2753741"/>
          </a:xfrm>
        </p:grpSpPr>
        <p:sp>
          <p:nvSpPr>
            <p:cNvPr id="172" name="Freeform 172"/>
            <p:cNvSpPr/>
            <p:nvPr/>
          </p:nvSpPr>
          <p:spPr>
            <a:xfrm>
              <a:off x="254381" y="1807972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>
                  <a:moveTo>
                    <a:pt x="23622" y="0"/>
                  </a:moveTo>
                  <a:lnTo>
                    <a:pt x="6477" y="6477"/>
                  </a:lnTo>
                  <a:cubicBezTo>
                    <a:pt x="0" y="12954"/>
                    <a:pt x="0" y="23622"/>
                    <a:pt x="6477" y="30099"/>
                  </a:cubicBezTo>
                  <a:lnTo>
                    <a:pt x="166878" y="190500"/>
                  </a:lnTo>
                  <a:lnTo>
                    <a:pt x="166878" y="190500"/>
                  </a:lnTo>
                  <a:lnTo>
                    <a:pt x="184023" y="184023"/>
                  </a:lnTo>
                  <a:cubicBezTo>
                    <a:pt x="190500" y="177546"/>
                    <a:pt x="190500" y="166878"/>
                    <a:pt x="184023" y="160401"/>
                  </a:cubicBezTo>
                  <a:lnTo>
                    <a:pt x="23622" y="0"/>
                  </a:ln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173"/>
            <p:cNvSpPr/>
            <p:nvPr/>
          </p:nvSpPr>
          <p:spPr>
            <a:xfrm>
              <a:off x="254381" y="1809623"/>
              <a:ext cx="190373" cy="187325"/>
            </a:xfrm>
            <a:custGeom>
              <a:avLst/>
              <a:gdLst/>
              <a:ahLst/>
              <a:cxnLst/>
              <a:rect l="l" t="t" r="r" b="b"/>
              <a:pathLst>
                <a:path w="190373" h="187325">
                  <a:moveTo>
                    <a:pt x="172212" y="0"/>
                  </a:moveTo>
                  <a:cubicBezTo>
                    <a:pt x="167894" y="0"/>
                    <a:pt x="163703" y="1651"/>
                    <a:pt x="160401" y="4953"/>
                  </a:cubicBezTo>
                  <a:lnTo>
                    <a:pt x="0" y="165227"/>
                  </a:lnTo>
                  <a:lnTo>
                    <a:pt x="0" y="165227"/>
                  </a:lnTo>
                  <a:lnTo>
                    <a:pt x="6477" y="182372"/>
                  </a:lnTo>
                  <a:cubicBezTo>
                    <a:pt x="9779" y="185674"/>
                    <a:pt x="13970" y="187325"/>
                    <a:pt x="18288" y="187325"/>
                  </a:cubicBezTo>
                  <a:cubicBezTo>
                    <a:pt x="22606" y="187325"/>
                    <a:pt x="26797" y="185674"/>
                    <a:pt x="30099" y="182372"/>
                  </a:cubicBezTo>
                  <a:lnTo>
                    <a:pt x="190373" y="22098"/>
                  </a:lnTo>
                  <a:lnTo>
                    <a:pt x="190373" y="22098"/>
                  </a:lnTo>
                  <a:lnTo>
                    <a:pt x="183896" y="4953"/>
                  </a:lnTo>
                  <a:cubicBezTo>
                    <a:pt x="180594" y="1651"/>
                    <a:pt x="176403" y="0"/>
                    <a:pt x="172085" y="0"/>
                  </a:cubicBez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174"/>
            <p:cNvSpPr/>
            <p:nvPr/>
          </p:nvSpPr>
          <p:spPr>
            <a:xfrm>
              <a:off x="254381" y="252349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>
                  <a:moveTo>
                    <a:pt x="23622" y="0"/>
                  </a:moveTo>
                  <a:lnTo>
                    <a:pt x="6477" y="6477"/>
                  </a:lnTo>
                  <a:cubicBezTo>
                    <a:pt x="0" y="12954"/>
                    <a:pt x="0" y="23622"/>
                    <a:pt x="6477" y="30099"/>
                  </a:cubicBezTo>
                  <a:lnTo>
                    <a:pt x="166878" y="190500"/>
                  </a:lnTo>
                  <a:lnTo>
                    <a:pt x="166878" y="190500"/>
                  </a:lnTo>
                  <a:lnTo>
                    <a:pt x="184023" y="184023"/>
                  </a:lnTo>
                  <a:cubicBezTo>
                    <a:pt x="190500" y="177546"/>
                    <a:pt x="190500" y="166878"/>
                    <a:pt x="184023" y="160401"/>
                  </a:cubicBezTo>
                  <a:lnTo>
                    <a:pt x="23622" y="0"/>
                  </a:ln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175"/>
            <p:cNvSpPr/>
            <p:nvPr/>
          </p:nvSpPr>
          <p:spPr>
            <a:xfrm>
              <a:off x="254381" y="253873"/>
              <a:ext cx="190500" cy="187452"/>
            </a:xfrm>
            <a:custGeom>
              <a:avLst/>
              <a:gdLst/>
              <a:ahLst/>
              <a:cxnLst/>
              <a:rect l="l" t="t" r="r" b="b"/>
              <a:pathLst>
                <a:path w="190500" h="187452">
                  <a:moveTo>
                    <a:pt x="172212" y="127"/>
                  </a:moveTo>
                  <a:cubicBezTo>
                    <a:pt x="167894" y="127"/>
                    <a:pt x="163703" y="1778"/>
                    <a:pt x="160401" y="5080"/>
                  </a:cubicBezTo>
                  <a:lnTo>
                    <a:pt x="0" y="165354"/>
                  </a:lnTo>
                  <a:lnTo>
                    <a:pt x="0" y="165354"/>
                  </a:lnTo>
                  <a:lnTo>
                    <a:pt x="6477" y="182499"/>
                  </a:lnTo>
                  <a:cubicBezTo>
                    <a:pt x="9779" y="185801"/>
                    <a:pt x="13970" y="187452"/>
                    <a:pt x="18288" y="187452"/>
                  </a:cubicBezTo>
                  <a:cubicBezTo>
                    <a:pt x="22606" y="187452"/>
                    <a:pt x="26797" y="185801"/>
                    <a:pt x="30099" y="182499"/>
                  </a:cubicBezTo>
                  <a:lnTo>
                    <a:pt x="190500" y="22098"/>
                  </a:lnTo>
                  <a:lnTo>
                    <a:pt x="190500" y="22098"/>
                  </a:lnTo>
                  <a:lnTo>
                    <a:pt x="184023" y="4953"/>
                  </a:lnTo>
                  <a:cubicBezTo>
                    <a:pt x="180721" y="1651"/>
                    <a:pt x="176530" y="0"/>
                    <a:pt x="172212" y="0"/>
                  </a:cubicBez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176"/>
            <p:cNvSpPr/>
            <p:nvPr/>
          </p:nvSpPr>
          <p:spPr>
            <a:xfrm>
              <a:off x="252349" y="2310892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>
                  <a:moveTo>
                    <a:pt x="23622" y="0"/>
                  </a:moveTo>
                  <a:lnTo>
                    <a:pt x="6477" y="6477"/>
                  </a:lnTo>
                  <a:cubicBezTo>
                    <a:pt x="0" y="12954"/>
                    <a:pt x="0" y="23622"/>
                    <a:pt x="6477" y="30099"/>
                  </a:cubicBezTo>
                  <a:lnTo>
                    <a:pt x="166878" y="190500"/>
                  </a:lnTo>
                  <a:lnTo>
                    <a:pt x="166878" y="190500"/>
                  </a:lnTo>
                  <a:lnTo>
                    <a:pt x="184023" y="184023"/>
                  </a:lnTo>
                  <a:cubicBezTo>
                    <a:pt x="190500" y="177546"/>
                    <a:pt x="190500" y="166878"/>
                    <a:pt x="184023" y="160401"/>
                  </a:cubicBezTo>
                  <a:lnTo>
                    <a:pt x="23622" y="0"/>
                  </a:ln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177"/>
            <p:cNvSpPr/>
            <p:nvPr/>
          </p:nvSpPr>
          <p:spPr>
            <a:xfrm>
              <a:off x="252349" y="2312416"/>
              <a:ext cx="190500" cy="187452"/>
            </a:xfrm>
            <a:custGeom>
              <a:avLst/>
              <a:gdLst/>
              <a:ahLst/>
              <a:cxnLst/>
              <a:rect l="l" t="t" r="r" b="b"/>
              <a:pathLst>
                <a:path w="190500" h="187452">
                  <a:moveTo>
                    <a:pt x="172212" y="127"/>
                  </a:moveTo>
                  <a:cubicBezTo>
                    <a:pt x="167894" y="127"/>
                    <a:pt x="163703" y="1778"/>
                    <a:pt x="160401" y="5080"/>
                  </a:cubicBezTo>
                  <a:lnTo>
                    <a:pt x="0" y="165354"/>
                  </a:lnTo>
                  <a:lnTo>
                    <a:pt x="0" y="165354"/>
                  </a:lnTo>
                  <a:lnTo>
                    <a:pt x="6477" y="182499"/>
                  </a:lnTo>
                  <a:cubicBezTo>
                    <a:pt x="9779" y="185801"/>
                    <a:pt x="13970" y="187452"/>
                    <a:pt x="18288" y="187452"/>
                  </a:cubicBezTo>
                  <a:cubicBezTo>
                    <a:pt x="22606" y="187452"/>
                    <a:pt x="26797" y="185801"/>
                    <a:pt x="30099" y="182499"/>
                  </a:cubicBezTo>
                  <a:lnTo>
                    <a:pt x="190500" y="22098"/>
                  </a:lnTo>
                  <a:lnTo>
                    <a:pt x="190500" y="22098"/>
                  </a:lnTo>
                  <a:lnTo>
                    <a:pt x="184023" y="4953"/>
                  </a:lnTo>
                  <a:cubicBezTo>
                    <a:pt x="180721" y="1651"/>
                    <a:pt x="176530" y="0"/>
                    <a:pt x="172212" y="0"/>
                  </a:cubicBez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178"/>
            <p:cNvSpPr/>
            <p:nvPr/>
          </p:nvSpPr>
          <p:spPr>
            <a:xfrm>
              <a:off x="252349" y="755269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>
                  <a:moveTo>
                    <a:pt x="23622" y="0"/>
                  </a:moveTo>
                  <a:lnTo>
                    <a:pt x="6477" y="6477"/>
                  </a:lnTo>
                  <a:cubicBezTo>
                    <a:pt x="0" y="12954"/>
                    <a:pt x="0" y="23622"/>
                    <a:pt x="6477" y="30099"/>
                  </a:cubicBezTo>
                  <a:lnTo>
                    <a:pt x="166878" y="190500"/>
                  </a:lnTo>
                  <a:lnTo>
                    <a:pt x="166878" y="190500"/>
                  </a:lnTo>
                  <a:lnTo>
                    <a:pt x="184023" y="184023"/>
                  </a:lnTo>
                  <a:cubicBezTo>
                    <a:pt x="190500" y="177546"/>
                    <a:pt x="190500" y="166878"/>
                    <a:pt x="184023" y="160401"/>
                  </a:cubicBezTo>
                  <a:lnTo>
                    <a:pt x="23622" y="0"/>
                  </a:ln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179"/>
            <p:cNvSpPr/>
            <p:nvPr/>
          </p:nvSpPr>
          <p:spPr>
            <a:xfrm>
              <a:off x="252349" y="756793"/>
              <a:ext cx="190500" cy="187452"/>
            </a:xfrm>
            <a:custGeom>
              <a:avLst/>
              <a:gdLst/>
              <a:ahLst/>
              <a:cxnLst/>
              <a:rect l="l" t="t" r="r" b="b"/>
              <a:pathLst>
                <a:path w="190500" h="187452">
                  <a:moveTo>
                    <a:pt x="172212" y="127"/>
                  </a:moveTo>
                  <a:cubicBezTo>
                    <a:pt x="167894" y="127"/>
                    <a:pt x="163703" y="1778"/>
                    <a:pt x="160401" y="5080"/>
                  </a:cubicBezTo>
                  <a:lnTo>
                    <a:pt x="0" y="165354"/>
                  </a:lnTo>
                  <a:lnTo>
                    <a:pt x="0" y="165354"/>
                  </a:lnTo>
                  <a:lnTo>
                    <a:pt x="6477" y="182499"/>
                  </a:lnTo>
                  <a:cubicBezTo>
                    <a:pt x="9779" y="185801"/>
                    <a:pt x="13970" y="187452"/>
                    <a:pt x="18288" y="187452"/>
                  </a:cubicBezTo>
                  <a:cubicBezTo>
                    <a:pt x="22606" y="187452"/>
                    <a:pt x="26797" y="185801"/>
                    <a:pt x="30099" y="182499"/>
                  </a:cubicBezTo>
                  <a:lnTo>
                    <a:pt x="190500" y="22098"/>
                  </a:lnTo>
                  <a:lnTo>
                    <a:pt x="190500" y="22098"/>
                  </a:lnTo>
                  <a:lnTo>
                    <a:pt x="184023" y="4953"/>
                  </a:lnTo>
                  <a:cubicBezTo>
                    <a:pt x="180721" y="1651"/>
                    <a:pt x="176530" y="0"/>
                    <a:pt x="172212" y="0"/>
                  </a:cubicBez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180"/>
            <p:cNvSpPr/>
            <p:nvPr/>
          </p:nvSpPr>
          <p:spPr>
            <a:xfrm>
              <a:off x="252349" y="1281557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>
                  <a:moveTo>
                    <a:pt x="23622" y="0"/>
                  </a:moveTo>
                  <a:lnTo>
                    <a:pt x="6477" y="6477"/>
                  </a:lnTo>
                  <a:cubicBezTo>
                    <a:pt x="0" y="12954"/>
                    <a:pt x="0" y="23622"/>
                    <a:pt x="6477" y="30099"/>
                  </a:cubicBezTo>
                  <a:lnTo>
                    <a:pt x="166878" y="190500"/>
                  </a:lnTo>
                  <a:lnTo>
                    <a:pt x="166878" y="190500"/>
                  </a:lnTo>
                  <a:lnTo>
                    <a:pt x="184023" y="184023"/>
                  </a:lnTo>
                  <a:cubicBezTo>
                    <a:pt x="190500" y="177546"/>
                    <a:pt x="190500" y="166878"/>
                    <a:pt x="184023" y="160401"/>
                  </a:cubicBezTo>
                  <a:lnTo>
                    <a:pt x="23622" y="0"/>
                  </a:ln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181"/>
            <p:cNvSpPr/>
            <p:nvPr/>
          </p:nvSpPr>
          <p:spPr>
            <a:xfrm>
              <a:off x="252349" y="1283081"/>
              <a:ext cx="190500" cy="187452"/>
            </a:xfrm>
            <a:custGeom>
              <a:avLst/>
              <a:gdLst/>
              <a:ahLst/>
              <a:cxnLst/>
              <a:rect l="l" t="t" r="r" b="b"/>
              <a:pathLst>
                <a:path w="190500" h="187452">
                  <a:moveTo>
                    <a:pt x="172212" y="127"/>
                  </a:moveTo>
                  <a:cubicBezTo>
                    <a:pt x="167894" y="127"/>
                    <a:pt x="163703" y="1778"/>
                    <a:pt x="160401" y="5080"/>
                  </a:cubicBezTo>
                  <a:lnTo>
                    <a:pt x="0" y="165354"/>
                  </a:lnTo>
                  <a:lnTo>
                    <a:pt x="0" y="165354"/>
                  </a:lnTo>
                  <a:lnTo>
                    <a:pt x="6477" y="182499"/>
                  </a:lnTo>
                  <a:cubicBezTo>
                    <a:pt x="9779" y="185801"/>
                    <a:pt x="13970" y="187452"/>
                    <a:pt x="18288" y="187452"/>
                  </a:cubicBezTo>
                  <a:cubicBezTo>
                    <a:pt x="22606" y="187452"/>
                    <a:pt x="26797" y="185801"/>
                    <a:pt x="30099" y="182499"/>
                  </a:cubicBezTo>
                  <a:lnTo>
                    <a:pt x="190500" y="22098"/>
                  </a:lnTo>
                  <a:lnTo>
                    <a:pt x="190500" y="22098"/>
                  </a:lnTo>
                  <a:lnTo>
                    <a:pt x="184023" y="4953"/>
                  </a:lnTo>
                  <a:cubicBezTo>
                    <a:pt x="180721" y="1651"/>
                    <a:pt x="176530" y="0"/>
                    <a:pt x="172212" y="0"/>
                  </a:cubicBez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2" name="Group 182"/>
          <p:cNvGrpSpPr>
            <a:grpSpLocks noChangeAspect="1"/>
          </p:cNvGrpSpPr>
          <p:nvPr/>
        </p:nvGrpSpPr>
        <p:grpSpPr>
          <a:xfrm>
            <a:off x="16608219" y="3043504"/>
            <a:ext cx="697278" cy="2753735"/>
            <a:chOff x="0" y="0"/>
            <a:chExt cx="697281" cy="2753741"/>
          </a:xfrm>
        </p:grpSpPr>
        <p:sp>
          <p:nvSpPr>
            <p:cNvPr id="183" name="Freeform 183"/>
            <p:cNvSpPr/>
            <p:nvPr/>
          </p:nvSpPr>
          <p:spPr>
            <a:xfrm>
              <a:off x="254381" y="1807972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>
                  <a:moveTo>
                    <a:pt x="23622" y="0"/>
                  </a:moveTo>
                  <a:lnTo>
                    <a:pt x="6477" y="6477"/>
                  </a:lnTo>
                  <a:cubicBezTo>
                    <a:pt x="0" y="12954"/>
                    <a:pt x="0" y="23622"/>
                    <a:pt x="6477" y="30099"/>
                  </a:cubicBezTo>
                  <a:lnTo>
                    <a:pt x="166878" y="190500"/>
                  </a:lnTo>
                  <a:lnTo>
                    <a:pt x="166878" y="190500"/>
                  </a:lnTo>
                  <a:lnTo>
                    <a:pt x="184023" y="184023"/>
                  </a:lnTo>
                  <a:cubicBezTo>
                    <a:pt x="190500" y="177546"/>
                    <a:pt x="190500" y="166878"/>
                    <a:pt x="184023" y="160401"/>
                  </a:cubicBezTo>
                  <a:lnTo>
                    <a:pt x="23622" y="0"/>
                  </a:ln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184"/>
            <p:cNvSpPr/>
            <p:nvPr/>
          </p:nvSpPr>
          <p:spPr>
            <a:xfrm>
              <a:off x="254381" y="1809496"/>
              <a:ext cx="190500" cy="187452"/>
            </a:xfrm>
            <a:custGeom>
              <a:avLst/>
              <a:gdLst/>
              <a:ahLst/>
              <a:cxnLst/>
              <a:rect l="l" t="t" r="r" b="b"/>
              <a:pathLst>
                <a:path w="190500" h="187452">
                  <a:moveTo>
                    <a:pt x="172212" y="127"/>
                  </a:moveTo>
                  <a:cubicBezTo>
                    <a:pt x="167894" y="127"/>
                    <a:pt x="163703" y="1778"/>
                    <a:pt x="160401" y="5080"/>
                  </a:cubicBezTo>
                  <a:lnTo>
                    <a:pt x="0" y="165354"/>
                  </a:lnTo>
                  <a:lnTo>
                    <a:pt x="0" y="165354"/>
                  </a:lnTo>
                  <a:lnTo>
                    <a:pt x="6477" y="182499"/>
                  </a:lnTo>
                  <a:cubicBezTo>
                    <a:pt x="9779" y="185801"/>
                    <a:pt x="13970" y="187452"/>
                    <a:pt x="18288" y="187452"/>
                  </a:cubicBezTo>
                  <a:cubicBezTo>
                    <a:pt x="22606" y="187452"/>
                    <a:pt x="26797" y="185801"/>
                    <a:pt x="30099" y="182499"/>
                  </a:cubicBezTo>
                  <a:lnTo>
                    <a:pt x="190500" y="22098"/>
                  </a:lnTo>
                  <a:lnTo>
                    <a:pt x="190500" y="22098"/>
                  </a:lnTo>
                  <a:lnTo>
                    <a:pt x="184023" y="4953"/>
                  </a:lnTo>
                  <a:cubicBezTo>
                    <a:pt x="180721" y="1651"/>
                    <a:pt x="176530" y="0"/>
                    <a:pt x="172212" y="0"/>
                  </a:cubicBez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185"/>
            <p:cNvSpPr/>
            <p:nvPr/>
          </p:nvSpPr>
          <p:spPr>
            <a:xfrm>
              <a:off x="254381" y="252349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>
                  <a:moveTo>
                    <a:pt x="23622" y="0"/>
                  </a:moveTo>
                  <a:lnTo>
                    <a:pt x="6477" y="6477"/>
                  </a:lnTo>
                  <a:cubicBezTo>
                    <a:pt x="0" y="12954"/>
                    <a:pt x="0" y="23622"/>
                    <a:pt x="6477" y="30099"/>
                  </a:cubicBezTo>
                  <a:lnTo>
                    <a:pt x="166878" y="190500"/>
                  </a:lnTo>
                  <a:lnTo>
                    <a:pt x="166878" y="190500"/>
                  </a:lnTo>
                  <a:lnTo>
                    <a:pt x="184023" y="184023"/>
                  </a:lnTo>
                  <a:cubicBezTo>
                    <a:pt x="190500" y="177546"/>
                    <a:pt x="190500" y="166878"/>
                    <a:pt x="184023" y="160401"/>
                  </a:cubicBezTo>
                  <a:lnTo>
                    <a:pt x="23622" y="0"/>
                  </a:ln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186"/>
            <p:cNvSpPr/>
            <p:nvPr/>
          </p:nvSpPr>
          <p:spPr>
            <a:xfrm>
              <a:off x="254381" y="253873"/>
              <a:ext cx="190500" cy="187452"/>
            </a:xfrm>
            <a:custGeom>
              <a:avLst/>
              <a:gdLst/>
              <a:ahLst/>
              <a:cxnLst/>
              <a:rect l="l" t="t" r="r" b="b"/>
              <a:pathLst>
                <a:path w="190500" h="187452">
                  <a:moveTo>
                    <a:pt x="172212" y="127"/>
                  </a:moveTo>
                  <a:cubicBezTo>
                    <a:pt x="167894" y="127"/>
                    <a:pt x="163703" y="1778"/>
                    <a:pt x="160401" y="5080"/>
                  </a:cubicBezTo>
                  <a:lnTo>
                    <a:pt x="0" y="165354"/>
                  </a:lnTo>
                  <a:lnTo>
                    <a:pt x="0" y="165354"/>
                  </a:lnTo>
                  <a:lnTo>
                    <a:pt x="6477" y="182499"/>
                  </a:lnTo>
                  <a:cubicBezTo>
                    <a:pt x="9779" y="185801"/>
                    <a:pt x="13970" y="187452"/>
                    <a:pt x="18288" y="187452"/>
                  </a:cubicBezTo>
                  <a:cubicBezTo>
                    <a:pt x="22606" y="187452"/>
                    <a:pt x="26797" y="185801"/>
                    <a:pt x="30099" y="182499"/>
                  </a:cubicBezTo>
                  <a:lnTo>
                    <a:pt x="190500" y="22098"/>
                  </a:lnTo>
                  <a:lnTo>
                    <a:pt x="190500" y="22098"/>
                  </a:lnTo>
                  <a:lnTo>
                    <a:pt x="184023" y="4953"/>
                  </a:lnTo>
                  <a:cubicBezTo>
                    <a:pt x="180721" y="1651"/>
                    <a:pt x="176530" y="0"/>
                    <a:pt x="172212" y="0"/>
                  </a:cubicBez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187"/>
            <p:cNvSpPr/>
            <p:nvPr/>
          </p:nvSpPr>
          <p:spPr>
            <a:xfrm>
              <a:off x="252349" y="2310892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>
                  <a:moveTo>
                    <a:pt x="23622" y="0"/>
                  </a:moveTo>
                  <a:lnTo>
                    <a:pt x="6477" y="6477"/>
                  </a:lnTo>
                  <a:cubicBezTo>
                    <a:pt x="0" y="12954"/>
                    <a:pt x="0" y="23622"/>
                    <a:pt x="6477" y="30099"/>
                  </a:cubicBezTo>
                  <a:lnTo>
                    <a:pt x="166878" y="190500"/>
                  </a:lnTo>
                  <a:lnTo>
                    <a:pt x="166878" y="190500"/>
                  </a:lnTo>
                  <a:lnTo>
                    <a:pt x="184023" y="184023"/>
                  </a:lnTo>
                  <a:cubicBezTo>
                    <a:pt x="190500" y="177546"/>
                    <a:pt x="190500" y="166878"/>
                    <a:pt x="184023" y="160401"/>
                  </a:cubicBezTo>
                  <a:lnTo>
                    <a:pt x="23622" y="0"/>
                  </a:ln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188"/>
            <p:cNvSpPr/>
            <p:nvPr/>
          </p:nvSpPr>
          <p:spPr>
            <a:xfrm>
              <a:off x="252349" y="2312416"/>
              <a:ext cx="190500" cy="187452"/>
            </a:xfrm>
            <a:custGeom>
              <a:avLst/>
              <a:gdLst/>
              <a:ahLst/>
              <a:cxnLst/>
              <a:rect l="l" t="t" r="r" b="b"/>
              <a:pathLst>
                <a:path w="190500" h="187452">
                  <a:moveTo>
                    <a:pt x="172212" y="127"/>
                  </a:moveTo>
                  <a:cubicBezTo>
                    <a:pt x="167894" y="127"/>
                    <a:pt x="163703" y="1778"/>
                    <a:pt x="160401" y="5080"/>
                  </a:cubicBezTo>
                  <a:lnTo>
                    <a:pt x="0" y="165354"/>
                  </a:lnTo>
                  <a:lnTo>
                    <a:pt x="0" y="165354"/>
                  </a:lnTo>
                  <a:lnTo>
                    <a:pt x="6477" y="182499"/>
                  </a:lnTo>
                  <a:cubicBezTo>
                    <a:pt x="9779" y="185801"/>
                    <a:pt x="13970" y="187452"/>
                    <a:pt x="18288" y="187452"/>
                  </a:cubicBezTo>
                  <a:cubicBezTo>
                    <a:pt x="22606" y="187452"/>
                    <a:pt x="26797" y="185801"/>
                    <a:pt x="30099" y="182499"/>
                  </a:cubicBezTo>
                  <a:lnTo>
                    <a:pt x="190500" y="22098"/>
                  </a:lnTo>
                  <a:lnTo>
                    <a:pt x="190500" y="22098"/>
                  </a:lnTo>
                  <a:lnTo>
                    <a:pt x="184023" y="4953"/>
                  </a:lnTo>
                  <a:cubicBezTo>
                    <a:pt x="180721" y="1651"/>
                    <a:pt x="176530" y="0"/>
                    <a:pt x="172212" y="0"/>
                  </a:cubicBez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189"/>
            <p:cNvSpPr/>
            <p:nvPr/>
          </p:nvSpPr>
          <p:spPr>
            <a:xfrm>
              <a:off x="252349" y="755269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>
                  <a:moveTo>
                    <a:pt x="23622" y="0"/>
                  </a:moveTo>
                  <a:lnTo>
                    <a:pt x="6477" y="6477"/>
                  </a:lnTo>
                  <a:cubicBezTo>
                    <a:pt x="0" y="12954"/>
                    <a:pt x="0" y="23622"/>
                    <a:pt x="6477" y="30099"/>
                  </a:cubicBezTo>
                  <a:lnTo>
                    <a:pt x="166878" y="190500"/>
                  </a:lnTo>
                  <a:lnTo>
                    <a:pt x="166878" y="190500"/>
                  </a:lnTo>
                  <a:lnTo>
                    <a:pt x="184023" y="184023"/>
                  </a:lnTo>
                  <a:cubicBezTo>
                    <a:pt x="190500" y="177546"/>
                    <a:pt x="190500" y="166878"/>
                    <a:pt x="184023" y="160401"/>
                  </a:cubicBezTo>
                  <a:lnTo>
                    <a:pt x="23622" y="0"/>
                  </a:ln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Freeform 190"/>
            <p:cNvSpPr/>
            <p:nvPr/>
          </p:nvSpPr>
          <p:spPr>
            <a:xfrm>
              <a:off x="252349" y="756793"/>
              <a:ext cx="190500" cy="187452"/>
            </a:xfrm>
            <a:custGeom>
              <a:avLst/>
              <a:gdLst/>
              <a:ahLst/>
              <a:cxnLst/>
              <a:rect l="l" t="t" r="r" b="b"/>
              <a:pathLst>
                <a:path w="190500" h="187452">
                  <a:moveTo>
                    <a:pt x="172212" y="127"/>
                  </a:moveTo>
                  <a:cubicBezTo>
                    <a:pt x="167894" y="127"/>
                    <a:pt x="163703" y="1778"/>
                    <a:pt x="160401" y="5080"/>
                  </a:cubicBezTo>
                  <a:lnTo>
                    <a:pt x="0" y="165354"/>
                  </a:lnTo>
                  <a:lnTo>
                    <a:pt x="0" y="165354"/>
                  </a:lnTo>
                  <a:lnTo>
                    <a:pt x="6477" y="182499"/>
                  </a:lnTo>
                  <a:cubicBezTo>
                    <a:pt x="9779" y="185801"/>
                    <a:pt x="13970" y="187452"/>
                    <a:pt x="18288" y="187452"/>
                  </a:cubicBezTo>
                  <a:cubicBezTo>
                    <a:pt x="22606" y="187452"/>
                    <a:pt x="26797" y="185801"/>
                    <a:pt x="30099" y="182499"/>
                  </a:cubicBezTo>
                  <a:lnTo>
                    <a:pt x="190500" y="22098"/>
                  </a:lnTo>
                  <a:lnTo>
                    <a:pt x="190500" y="22098"/>
                  </a:lnTo>
                  <a:lnTo>
                    <a:pt x="184023" y="4953"/>
                  </a:lnTo>
                  <a:cubicBezTo>
                    <a:pt x="180721" y="1651"/>
                    <a:pt x="176530" y="0"/>
                    <a:pt x="172212" y="0"/>
                  </a:cubicBez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Freeform 191"/>
            <p:cNvSpPr/>
            <p:nvPr/>
          </p:nvSpPr>
          <p:spPr>
            <a:xfrm>
              <a:off x="252349" y="1281557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>
                  <a:moveTo>
                    <a:pt x="23622" y="0"/>
                  </a:moveTo>
                  <a:lnTo>
                    <a:pt x="6477" y="6477"/>
                  </a:lnTo>
                  <a:cubicBezTo>
                    <a:pt x="0" y="12954"/>
                    <a:pt x="0" y="23622"/>
                    <a:pt x="6477" y="30099"/>
                  </a:cubicBezTo>
                  <a:lnTo>
                    <a:pt x="166878" y="190500"/>
                  </a:lnTo>
                  <a:lnTo>
                    <a:pt x="166878" y="190500"/>
                  </a:lnTo>
                  <a:lnTo>
                    <a:pt x="184023" y="184023"/>
                  </a:lnTo>
                  <a:cubicBezTo>
                    <a:pt x="190500" y="177546"/>
                    <a:pt x="190500" y="166878"/>
                    <a:pt x="184023" y="160401"/>
                  </a:cubicBezTo>
                  <a:lnTo>
                    <a:pt x="23622" y="0"/>
                  </a:ln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Freeform 192"/>
            <p:cNvSpPr/>
            <p:nvPr/>
          </p:nvSpPr>
          <p:spPr>
            <a:xfrm>
              <a:off x="252349" y="1283081"/>
              <a:ext cx="190500" cy="187452"/>
            </a:xfrm>
            <a:custGeom>
              <a:avLst/>
              <a:gdLst/>
              <a:ahLst/>
              <a:cxnLst/>
              <a:rect l="l" t="t" r="r" b="b"/>
              <a:pathLst>
                <a:path w="190500" h="187452">
                  <a:moveTo>
                    <a:pt x="172212" y="127"/>
                  </a:moveTo>
                  <a:cubicBezTo>
                    <a:pt x="167894" y="127"/>
                    <a:pt x="163703" y="1778"/>
                    <a:pt x="160401" y="5080"/>
                  </a:cubicBezTo>
                  <a:lnTo>
                    <a:pt x="0" y="165354"/>
                  </a:lnTo>
                  <a:lnTo>
                    <a:pt x="0" y="165354"/>
                  </a:lnTo>
                  <a:lnTo>
                    <a:pt x="6477" y="182499"/>
                  </a:lnTo>
                  <a:cubicBezTo>
                    <a:pt x="9779" y="185801"/>
                    <a:pt x="13970" y="187452"/>
                    <a:pt x="18288" y="187452"/>
                  </a:cubicBezTo>
                  <a:cubicBezTo>
                    <a:pt x="22606" y="187452"/>
                    <a:pt x="26797" y="185801"/>
                    <a:pt x="30099" y="182499"/>
                  </a:cubicBezTo>
                  <a:lnTo>
                    <a:pt x="190500" y="22098"/>
                  </a:lnTo>
                  <a:lnTo>
                    <a:pt x="190500" y="22098"/>
                  </a:lnTo>
                  <a:lnTo>
                    <a:pt x="184023" y="4953"/>
                  </a:lnTo>
                  <a:cubicBezTo>
                    <a:pt x="180721" y="1651"/>
                    <a:pt x="176530" y="0"/>
                    <a:pt x="172212" y="0"/>
                  </a:cubicBez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3" name="Group 193"/>
          <p:cNvGrpSpPr>
            <a:grpSpLocks noChangeAspect="1"/>
          </p:cNvGrpSpPr>
          <p:nvPr/>
        </p:nvGrpSpPr>
        <p:grpSpPr>
          <a:xfrm>
            <a:off x="16892911" y="6336830"/>
            <a:ext cx="314239" cy="314239"/>
            <a:chOff x="0" y="0"/>
            <a:chExt cx="314236" cy="314236"/>
          </a:xfrm>
        </p:grpSpPr>
        <p:sp>
          <p:nvSpPr>
            <p:cNvPr id="194" name="Freeform 194"/>
            <p:cNvSpPr/>
            <p:nvPr/>
          </p:nvSpPr>
          <p:spPr>
            <a:xfrm>
              <a:off x="61849" y="61849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>
                  <a:moveTo>
                    <a:pt x="23622" y="0"/>
                  </a:moveTo>
                  <a:lnTo>
                    <a:pt x="6477" y="6477"/>
                  </a:lnTo>
                  <a:cubicBezTo>
                    <a:pt x="0" y="12954"/>
                    <a:pt x="0" y="23622"/>
                    <a:pt x="6477" y="30099"/>
                  </a:cubicBezTo>
                  <a:lnTo>
                    <a:pt x="166878" y="190500"/>
                  </a:lnTo>
                  <a:lnTo>
                    <a:pt x="166878" y="190500"/>
                  </a:lnTo>
                  <a:lnTo>
                    <a:pt x="184023" y="184023"/>
                  </a:lnTo>
                  <a:cubicBezTo>
                    <a:pt x="190500" y="177546"/>
                    <a:pt x="190500" y="166878"/>
                    <a:pt x="184023" y="160401"/>
                  </a:cubicBezTo>
                  <a:lnTo>
                    <a:pt x="23622" y="0"/>
                  </a:ln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Freeform 195"/>
            <p:cNvSpPr/>
            <p:nvPr/>
          </p:nvSpPr>
          <p:spPr>
            <a:xfrm>
              <a:off x="61849" y="63373"/>
              <a:ext cx="190500" cy="187452"/>
            </a:xfrm>
            <a:custGeom>
              <a:avLst/>
              <a:gdLst/>
              <a:ahLst/>
              <a:cxnLst/>
              <a:rect l="l" t="t" r="r" b="b"/>
              <a:pathLst>
                <a:path w="190500" h="187452">
                  <a:moveTo>
                    <a:pt x="172212" y="127"/>
                  </a:moveTo>
                  <a:cubicBezTo>
                    <a:pt x="167894" y="127"/>
                    <a:pt x="163703" y="1778"/>
                    <a:pt x="160401" y="5080"/>
                  </a:cubicBezTo>
                  <a:lnTo>
                    <a:pt x="0" y="165354"/>
                  </a:lnTo>
                  <a:lnTo>
                    <a:pt x="0" y="165354"/>
                  </a:lnTo>
                  <a:lnTo>
                    <a:pt x="6477" y="182499"/>
                  </a:lnTo>
                  <a:cubicBezTo>
                    <a:pt x="9779" y="185801"/>
                    <a:pt x="13970" y="187452"/>
                    <a:pt x="18288" y="187452"/>
                  </a:cubicBezTo>
                  <a:cubicBezTo>
                    <a:pt x="22606" y="187452"/>
                    <a:pt x="26797" y="185801"/>
                    <a:pt x="30099" y="182499"/>
                  </a:cubicBezTo>
                  <a:lnTo>
                    <a:pt x="190500" y="22098"/>
                  </a:lnTo>
                  <a:lnTo>
                    <a:pt x="190500" y="22098"/>
                  </a:lnTo>
                  <a:lnTo>
                    <a:pt x="184023" y="4953"/>
                  </a:lnTo>
                  <a:cubicBezTo>
                    <a:pt x="180721" y="1651"/>
                    <a:pt x="176530" y="0"/>
                    <a:pt x="172212" y="0"/>
                  </a:cubicBez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6" name="Group 196"/>
          <p:cNvGrpSpPr>
            <a:grpSpLocks noChangeAspect="1"/>
          </p:cNvGrpSpPr>
          <p:nvPr/>
        </p:nvGrpSpPr>
        <p:grpSpPr>
          <a:xfrm>
            <a:off x="16700383" y="7187136"/>
            <a:ext cx="697278" cy="2753735"/>
            <a:chOff x="0" y="0"/>
            <a:chExt cx="697281" cy="2753741"/>
          </a:xfrm>
        </p:grpSpPr>
        <p:sp>
          <p:nvSpPr>
            <p:cNvPr id="197" name="Freeform 197"/>
            <p:cNvSpPr/>
            <p:nvPr/>
          </p:nvSpPr>
          <p:spPr>
            <a:xfrm>
              <a:off x="254381" y="1807972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>
                  <a:moveTo>
                    <a:pt x="23622" y="0"/>
                  </a:moveTo>
                  <a:lnTo>
                    <a:pt x="6477" y="6477"/>
                  </a:lnTo>
                  <a:cubicBezTo>
                    <a:pt x="0" y="12954"/>
                    <a:pt x="0" y="23622"/>
                    <a:pt x="6477" y="30099"/>
                  </a:cubicBezTo>
                  <a:lnTo>
                    <a:pt x="166878" y="190500"/>
                  </a:lnTo>
                  <a:lnTo>
                    <a:pt x="166878" y="190500"/>
                  </a:lnTo>
                  <a:lnTo>
                    <a:pt x="184023" y="184023"/>
                  </a:lnTo>
                  <a:cubicBezTo>
                    <a:pt x="190500" y="177546"/>
                    <a:pt x="190500" y="166878"/>
                    <a:pt x="184023" y="160401"/>
                  </a:cubicBezTo>
                  <a:lnTo>
                    <a:pt x="23622" y="0"/>
                  </a:ln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Freeform 198"/>
            <p:cNvSpPr/>
            <p:nvPr/>
          </p:nvSpPr>
          <p:spPr>
            <a:xfrm>
              <a:off x="254381" y="1809496"/>
              <a:ext cx="190500" cy="187452"/>
            </a:xfrm>
            <a:custGeom>
              <a:avLst/>
              <a:gdLst/>
              <a:ahLst/>
              <a:cxnLst/>
              <a:rect l="l" t="t" r="r" b="b"/>
              <a:pathLst>
                <a:path w="190500" h="187452">
                  <a:moveTo>
                    <a:pt x="172212" y="127"/>
                  </a:moveTo>
                  <a:cubicBezTo>
                    <a:pt x="167894" y="127"/>
                    <a:pt x="163703" y="1778"/>
                    <a:pt x="160401" y="5080"/>
                  </a:cubicBezTo>
                  <a:lnTo>
                    <a:pt x="0" y="165354"/>
                  </a:lnTo>
                  <a:lnTo>
                    <a:pt x="0" y="165354"/>
                  </a:lnTo>
                  <a:lnTo>
                    <a:pt x="6477" y="182499"/>
                  </a:lnTo>
                  <a:cubicBezTo>
                    <a:pt x="9779" y="185801"/>
                    <a:pt x="13970" y="187452"/>
                    <a:pt x="18288" y="187452"/>
                  </a:cubicBezTo>
                  <a:cubicBezTo>
                    <a:pt x="22606" y="187452"/>
                    <a:pt x="26797" y="185801"/>
                    <a:pt x="30099" y="182499"/>
                  </a:cubicBezTo>
                  <a:lnTo>
                    <a:pt x="190500" y="22098"/>
                  </a:lnTo>
                  <a:lnTo>
                    <a:pt x="190500" y="22098"/>
                  </a:lnTo>
                  <a:lnTo>
                    <a:pt x="184023" y="4953"/>
                  </a:lnTo>
                  <a:cubicBezTo>
                    <a:pt x="180721" y="1651"/>
                    <a:pt x="176530" y="0"/>
                    <a:pt x="172212" y="0"/>
                  </a:cubicBez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Freeform 199"/>
            <p:cNvSpPr/>
            <p:nvPr/>
          </p:nvSpPr>
          <p:spPr>
            <a:xfrm>
              <a:off x="254381" y="252349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>
                  <a:moveTo>
                    <a:pt x="23622" y="0"/>
                  </a:moveTo>
                  <a:lnTo>
                    <a:pt x="6477" y="6477"/>
                  </a:lnTo>
                  <a:cubicBezTo>
                    <a:pt x="0" y="12954"/>
                    <a:pt x="0" y="23622"/>
                    <a:pt x="6477" y="30099"/>
                  </a:cubicBezTo>
                  <a:lnTo>
                    <a:pt x="166878" y="190500"/>
                  </a:lnTo>
                  <a:lnTo>
                    <a:pt x="166878" y="190500"/>
                  </a:lnTo>
                  <a:lnTo>
                    <a:pt x="184023" y="184023"/>
                  </a:lnTo>
                  <a:cubicBezTo>
                    <a:pt x="190500" y="177546"/>
                    <a:pt x="190500" y="166878"/>
                    <a:pt x="184023" y="160401"/>
                  </a:cubicBezTo>
                  <a:lnTo>
                    <a:pt x="23622" y="0"/>
                  </a:ln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Freeform 200"/>
            <p:cNvSpPr/>
            <p:nvPr/>
          </p:nvSpPr>
          <p:spPr>
            <a:xfrm>
              <a:off x="254381" y="253873"/>
              <a:ext cx="190500" cy="187452"/>
            </a:xfrm>
            <a:custGeom>
              <a:avLst/>
              <a:gdLst/>
              <a:ahLst/>
              <a:cxnLst/>
              <a:rect l="l" t="t" r="r" b="b"/>
              <a:pathLst>
                <a:path w="190500" h="187452">
                  <a:moveTo>
                    <a:pt x="172212" y="127"/>
                  </a:moveTo>
                  <a:cubicBezTo>
                    <a:pt x="167894" y="127"/>
                    <a:pt x="163703" y="1778"/>
                    <a:pt x="160401" y="5080"/>
                  </a:cubicBezTo>
                  <a:lnTo>
                    <a:pt x="0" y="165354"/>
                  </a:lnTo>
                  <a:lnTo>
                    <a:pt x="0" y="165354"/>
                  </a:lnTo>
                  <a:lnTo>
                    <a:pt x="6477" y="182499"/>
                  </a:lnTo>
                  <a:cubicBezTo>
                    <a:pt x="9779" y="185801"/>
                    <a:pt x="13970" y="187452"/>
                    <a:pt x="18288" y="187452"/>
                  </a:cubicBezTo>
                  <a:cubicBezTo>
                    <a:pt x="22606" y="187452"/>
                    <a:pt x="26797" y="185801"/>
                    <a:pt x="30099" y="182499"/>
                  </a:cubicBezTo>
                  <a:lnTo>
                    <a:pt x="190500" y="22098"/>
                  </a:lnTo>
                  <a:lnTo>
                    <a:pt x="190500" y="22098"/>
                  </a:lnTo>
                  <a:lnTo>
                    <a:pt x="184023" y="4953"/>
                  </a:lnTo>
                  <a:cubicBezTo>
                    <a:pt x="180721" y="1651"/>
                    <a:pt x="176530" y="0"/>
                    <a:pt x="172212" y="0"/>
                  </a:cubicBez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Freeform 201"/>
            <p:cNvSpPr/>
            <p:nvPr/>
          </p:nvSpPr>
          <p:spPr>
            <a:xfrm>
              <a:off x="252349" y="2310892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>
                  <a:moveTo>
                    <a:pt x="23622" y="0"/>
                  </a:moveTo>
                  <a:lnTo>
                    <a:pt x="6477" y="6477"/>
                  </a:lnTo>
                  <a:cubicBezTo>
                    <a:pt x="0" y="12954"/>
                    <a:pt x="0" y="23622"/>
                    <a:pt x="6477" y="30099"/>
                  </a:cubicBezTo>
                  <a:lnTo>
                    <a:pt x="166878" y="190500"/>
                  </a:lnTo>
                  <a:lnTo>
                    <a:pt x="166878" y="190500"/>
                  </a:lnTo>
                  <a:lnTo>
                    <a:pt x="184023" y="184023"/>
                  </a:lnTo>
                  <a:cubicBezTo>
                    <a:pt x="190500" y="177546"/>
                    <a:pt x="190500" y="166878"/>
                    <a:pt x="184023" y="160401"/>
                  </a:cubicBezTo>
                  <a:lnTo>
                    <a:pt x="23622" y="0"/>
                  </a:ln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Freeform 202"/>
            <p:cNvSpPr/>
            <p:nvPr/>
          </p:nvSpPr>
          <p:spPr>
            <a:xfrm>
              <a:off x="252349" y="2312416"/>
              <a:ext cx="190500" cy="187452"/>
            </a:xfrm>
            <a:custGeom>
              <a:avLst/>
              <a:gdLst/>
              <a:ahLst/>
              <a:cxnLst/>
              <a:rect l="l" t="t" r="r" b="b"/>
              <a:pathLst>
                <a:path w="190500" h="187452">
                  <a:moveTo>
                    <a:pt x="172212" y="127"/>
                  </a:moveTo>
                  <a:cubicBezTo>
                    <a:pt x="167894" y="127"/>
                    <a:pt x="163703" y="1778"/>
                    <a:pt x="160401" y="5080"/>
                  </a:cubicBezTo>
                  <a:lnTo>
                    <a:pt x="0" y="165354"/>
                  </a:lnTo>
                  <a:lnTo>
                    <a:pt x="0" y="165354"/>
                  </a:lnTo>
                  <a:lnTo>
                    <a:pt x="6477" y="182499"/>
                  </a:lnTo>
                  <a:cubicBezTo>
                    <a:pt x="9779" y="185801"/>
                    <a:pt x="13970" y="187452"/>
                    <a:pt x="18288" y="187452"/>
                  </a:cubicBezTo>
                  <a:cubicBezTo>
                    <a:pt x="22606" y="187452"/>
                    <a:pt x="26797" y="185801"/>
                    <a:pt x="30099" y="182499"/>
                  </a:cubicBezTo>
                  <a:lnTo>
                    <a:pt x="190500" y="22098"/>
                  </a:lnTo>
                  <a:lnTo>
                    <a:pt x="190500" y="22098"/>
                  </a:lnTo>
                  <a:lnTo>
                    <a:pt x="184023" y="4953"/>
                  </a:lnTo>
                  <a:cubicBezTo>
                    <a:pt x="180721" y="1651"/>
                    <a:pt x="176530" y="0"/>
                    <a:pt x="172212" y="0"/>
                  </a:cubicBez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Freeform 203"/>
            <p:cNvSpPr/>
            <p:nvPr/>
          </p:nvSpPr>
          <p:spPr>
            <a:xfrm>
              <a:off x="252349" y="755269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>
                  <a:moveTo>
                    <a:pt x="23622" y="0"/>
                  </a:moveTo>
                  <a:lnTo>
                    <a:pt x="6477" y="6477"/>
                  </a:lnTo>
                  <a:cubicBezTo>
                    <a:pt x="0" y="12954"/>
                    <a:pt x="0" y="23622"/>
                    <a:pt x="6477" y="30099"/>
                  </a:cubicBezTo>
                  <a:lnTo>
                    <a:pt x="166878" y="190500"/>
                  </a:lnTo>
                  <a:lnTo>
                    <a:pt x="166878" y="190500"/>
                  </a:lnTo>
                  <a:lnTo>
                    <a:pt x="184023" y="184023"/>
                  </a:lnTo>
                  <a:cubicBezTo>
                    <a:pt x="190500" y="177546"/>
                    <a:pt x="190500" y="166878"/>
                    <a:pt x="184023" y="160401"/>
                  </a:cubicBezTo>
                  <a:lnTo>
                    <a:pt x="23622" y="0"/>
                  </a:ln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Freeform 204"/>
            <p:cNvSpPr/>
            <p:nvPr/>
          </p:nvSpPr>
          <p:spPr>
            <a:xfrm>
              <a:off x="252349" y="756793"/>
              <a:ext cx="190500" cy="187452"/>
            </a:xfrm>
            <a:custGeom>
              <a:avLst/>
              <a:gdLst/>
              <a:ahLst/>
              <a:cxnLst/>
              <a:rect l="l" t="t" r="r" b="b"/>
              <a:pathLst>
                <a:path w="190500" h="187452">
                  <a:moveTo>
                    <a:pt x="172212" y="127"/>
                  </a:moveTo>
                  <a:cubicBezTo>
                    <a:pt x="167894" y="127"/>
                    <a:pt x="163703" y="1778"/>
                    <a:pt x="160401" y="5080"/>
                  </a:cubicBezTo>
                  <a:lnTo>
                    <a:pt x="0" y="165354"/>
                  </a:lnTo>
                  <a:lnTo>
                    <a:pt x="0" y="165354"/>
                  </a:lnTo>
                  <a:lnTo>
                    <a:pt x="6477" y="182499"/>
                  </a:lnTo>
                  <a:cubicBezTo>
                    <a:pt x="9779" y="185801"/>
                    <a:pt x="13970" y="187452"/>
                    <a:pt x="18288" y="187452"/>
                  </a:cubicBezTo>
                  <a:cubicBezTo>
                    <a:pt x="22606" y="187452"/>
                    <a:pt x="26797" y="185801"/>
                    <a:pt x="30099" y="182499"/>
                  </a:cubicBezTo>
                  <a:lnTo>
                    <a:pt x="190500" y="22098"/>
                  </a:lnTo>
                  <a:lnTo>
                    <a:pt x="190500" y="22098"/>
                  </a:lnTo>
                  <a:lnTo>
                    <a:pt x="184023" y="4953"/>
                  </a:lnTo>
                  <a:cubicBezTo>
                    <a:pt x="180721" y="1651"/>
                    <a:pt x="176530" y="0"/>
                    <a:pt x="172212" y="0"/>
                  </a:cubicBez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Freeform 205"/>
            <p:cNvSpPr/>
            <p:nvPr/>
          </p:nvSpPr>
          <p:spPr>
            <a:xfrm>
              <a:off x="252349" y="1281557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>
                  <a:moveTo>
                    <a:pt x="23622" y="0"/>
                  </a:moveTo>
                  <a:lnTo>
                    <a:pt x="6477" y="6477"/>
                  </a:lnTo>
                  <a:cubicBezTo>
                    <a:pt x="0" y="12954"/>
                    <a:pt x="0" y="23622"/>
                    <a:pt x="6477" y="30099"/>
                  </a:cubicBezTo>
                  <a:lnTo>
                    <a:pt x="166878" y="190500"/>
                  </a:lnTo>
                  <a:lnTo>
                    <a:pt x="166878" y="190500"/>
                  </a:lnTo>
                  <a:lnTo>
                    <a:pt x="184023" y="184023"/>
                  </a:lnTo>
                  <a:cubicBezTo>
                    <a:pt x="190500" y="177546"/>
                    <a:pt x="190500" y="166878"/>
                    <a:pt x="184023" y="160401"/>
                  </a:cubicBezTo>
                  <a:lnTo>
                    <a:pt x="23622" y="0"/>
                  </a:ln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Freeform 206"/>
            <p:cNvSpPr/>
            <p:nvPr/>
          </p:nvSpPr>
          <p:spPr>
            <a:xfrm>
              <a:off x="252349" y="1283081"/>
              <a:ext cx="190500" cy="187452"/>
            </a:xfrm>
            <a:custGeom>
              <a:avLst/>
              <a:gdLst/>
              <a:ahLst/>
              <a:cxnLst/>
              <a:rect l="l" t="t" r="r" b="b"/>
              <a:pathLst>
                <a:path w="190500" h="187452">
                  <a:moveTo>
                    <a:pt x="172212" y="127"/>
                  </a:moveTo>
                  <a:cubicBezTo>
                    <a:pt x="167894" y="127"/>
                    <a:pt x="163703" y="1778"/>
                    <a:pt x="160401" y="5080"/>
                  </a:cubicBezTo>
                  <a:lnTo>
                    <a:pt x="0" y="165354"/>
                  </a:lnTo>
                  <a:lnTo>
                    <a:pt x="0" y="165354"/>
                  </a:lnTo>
                  <a:lnTo>
                    <a:pt x="6477" y="182499"/>
                  </a:lnTo>
                  <a:cubicBezTo>
                    <a:pt x="9779" y="185801"/>
                    <a:pt x="13970" y="187452"/>
                    <a:pt x="18288" y="187452"/>
                  </a:cubicBezTo>
                  <a:cubicBezTo>
                    <a:pt x="22606" y="187452"/>
                    <a:pt x="26797" y="185801"/>
                    <a:pt x="30099" y="182499"/>
                  </a:cubicBezTo>
                  <a:lnTo>
                    <a:pt x="190500" y="22098"/>
                  </a:lnTo>
                  <a:lnTo>
                    <a:pt x="190500" y="22098"/>
                  </a:lnTo>
                  <a:lnTo>
                    <a:pt x="184023" y="4953"/>
                  </a:lnTo>
                  <a:cubicBezTo>
                    <a:pt x="180721" y="1651"/>
                    <a:pt x="176530" y="0"/>
                    <a:pt x="172212" y="0"/>
                  </a:cubicBezTo>
                  <a:close/>
                </a:path>
              </a:pathLst>
            </a:custGeom>
            <a:solidFill>
              <a:srgbClr val="F20F1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7" name="TextBox 207"/>
          <p:cNvSpPr txBox="1"/>
          <p:nvPr/>
        </p:nvSpPr>
        <p:spPr>
          <a:xfrm>
            <a:off x="1079487" y="5345335"/>
            <a:ext cx="1087517" cy="226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FFFFFF"/>
                </a:solidFill>
                <a:latin typeface="Stolzl 2"/>
              </a:rPr>
              <a:t>Poynt Smart</a:t>
            </a:r>
          </a:p>
        </p:txBody>
      </p:sp>
      <p:sp>
        <p:nvSpPr>
          <p:cNvPr id="208" name="TextBox 208"/>
          <p:cNvSpPr txBox="1"/>
          <p:nvPr/>
        </p:nvSpPr>
        <p:spPr>
          <a:xfrm>
            <a:off x="1048826" y="8431435"/>
            <a:ext cx="1148925" cy="226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FFFFFF"/>
                </a:solidFill>
                <a:latin typeface="Stolzl 2"/>
              </a:rPr>
              <a:t>NMI Gateway</a:t>
            </a:r>
          </a:p>
        </p:txBody>
      </p:sp>
      <p:sp>
        <p:nvSpPr>
          <p:cNvPr id="209" name="TextBox 209"/>
          <p:cNvSpPr txBox="1"/>
          <p:nvPr/>
        </p:nvSpPr>
        <p:spPr>
          <a:xfrm>
            <a:off x="1001354" y="7402736"/>
            <a:ext cx="1493872" cy="214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 dirty="0">
                <a:solidFill>
                  <a:srgbClr val="FFFFFF"/>
                </a:solidFill>
                <a:latin typeface="Stolzl 2"/>
              </a:rPr>
              <a:t>AMP Terminals</a:t>
            </a:r>
          </a:p>
        </p:txBody>
      </p:sp>
      <p:sp>
        <p:nvSpPr>
          <p:cNvPr id="210" name="TextBox 210"/>
          <p:cNvSpPr txBox="1"/>
          <p:nvPr/>
        </p:nvSpPr>
        <p:spPr>
          <a:xfrm>
            <a:off x="924258" y="3802285"/>
            <a:ext cx="1397813" cy="226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FFFFFF"/>
                </a:solidFill>
                <a:latin typeface="Stolzl 2"/>
              </a:rPr>
              <a:t>Pax - Sierra App</a:t>
            </a:r>
          </a:p>
        </p:txBody>
      </p:sp>
      <p:sp>
        <p:nvSpPr>
          <p:cNvPr id="211" name="TextBox 211"/>
          <p:cNvSpPr txBox="1"/>
          <p:nvPr/>
        </p:nvSpPr>
        <p:spPr>
          <a:xfrm>
            <a:off x="902827" y="6374035"/>
            <a:ext cx="1440732" cy="226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FFFFFF"/>
                </a:solidFill>
                <a:latin typeface="Stolzl 2"/>
              </a:rPr>
              <a:t>PAYARC iOS App</a:t>
            </a:r>
          </a:p>
        </p:txBody>
      </p:sp>
      <p:sp>
        <p:nvSpPr>
          <p:cNvPr id="212" name="TextBox 212"/>
          <p:cNvSpPr txBox="1"/>
          <p:nvPr/>
        </p:nvSpPr>
        <p:spPr>
          <a:xfrm>
            <a:off x="888692" y="6888385"/>
            <a:ext cx="1469117" cy="226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FFFFFF"/>
                </a:solidFill>
                <a:latin typeface="Stolzl 2"/>
              </a:rPr>
              <a:t>SwipeSimple App</a:t>
            </a:r>
          </a:p>
        </p:txBody>
      </p:sp>
      <p:sp>
        <p:nvSpPr>
          <p:cNvPr id="213" name="TextBox 213"/>
          <p:cNvSpPr txBox="1"/>
          <p:nvPr/>
        </p:nvSpPr>
        <p:spPr>
          <a:xfrm>
            <a:off x="876338" y="5859685"/>
            <a:ext cx="1493872" cy="226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FFFFFF"/>
                </a:solidFill>
                <a:latin typeface="Stolzl 2"/>
              </a:rPr>
              <a:t>NMI Iprocess App</a:t>
            </a:r>
          </a:p>
        </p:txBody>
      </p:sp>
      <p:sp>
        <p:nvSpPr>
          <p:cNvPr id="214" name="TextBox 214"/>
          <p:cNvSpPr txBox="1"/>
          <p:nvPr/>
        </p:nvSpPr>
        <p:spPr>
          <a:xfrm>
            <a:off x="845382" y="7917085"/>
            <a:ext cx="1555604" cy="226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FFFFFF"/>
                </a:solidFill>
                <a:latin typeface="Stolzl 2"/>
              </a:rPr>
              <a:t>PAYARC Gateway</a:t>
            </a:r>
          </a:p>
        </p:txBody>
      </p:sp>
      <p:sp>
        <p:nvSpPr>
          <p:cNvPr id="215" name="TextBox 215"/>
          <p:cNvSpPr txBox="1"/>
          <p:nvPr/>
        </p:nvSpPr>
        <p:spPr>
          <a:xfrm>
            <a:off x="820826" y="3287935"/>
            <a:ext cx="1604953" cy="226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 dirty="0">
                <a:solidFill>
                  <a:srgbClr val="FFFFFF"/>
                </a:solidFill>
                <a:latin typeface="Stolzl 2"/>
              </a:rPr>
              <a:t>Pax - PAYARC App</a:t>
            </a:r>
          </a:p>
        </p:txBody>
      </p:sp>
      <p:sp>
        <p:nvSpPr>
          <p:cNvPr id="216" name="TextBox 216"/>
          <p:cNvSpPr txBox="1"/>
          <p:nvPr/>
        </p:nvSpPr>
        <p:spPr>
          <a:xfrm>
            <a:off x="811892" y="9460135"/>
            <a:ext cx="1622774" cy="226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FFFFFF"/>
                </a:solidFill>
                <a:latin typeface="Stolzl 2"/>
              </a:rPr>
              <a:t>USAePay Gateway</a:t>
            </a:r>
          </a:p>
        </p:txBody>
      </p:sp>
      <p:sp>
        <p:nvSpPr>
          <p:cNvPr id="217" name="TextBox 217"/>
          <p:cNvSpPr txBox="1"/>
          <p:nvPr/>
        </p:nvSpPr>
        <p:spPr>
          <a:xfrm>
            <a:off x="764124" y="4830985"/>
            <a:ext cx="1718177" cy="226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FFFFFF"/>
                </a:solidFill>
                <a:latin typeface="Stolzl 2"/>
              </a:rPr>
              <a:t>Dejavoo Z Terminals</a:t>
            </a:r>
          </a:p>
        </p:txBody>
      </p:sp>
      <p:sp>
        <p:nvSpPr>
          <p:cNvPr id="218" name="TextBox 218"/>
          <p:cNvSpPr txBox="1"/>
          <p:nvPr/>
        </p:nvSpPr>
        <p:spPr>
          <a:xfrm>
            <a:off x="684047" y="4316635"/>
            <a:ext cx="1878273" cy="226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FFFFFF"/>
                </a:solidFill>
                <a:latin typeface="Stolzl 2"/>
              </a:rPr>
              <a:t>Dejavoo QD Terminals</a:t>
            </a:r>
          </a:p>
        </p:txBody>
      </p:sp>
      <p:sp>
        <p:nvSpPr>
          <p:cNvPr id="219" name="TextBox 219"/>
          <p:cNvSpPr txBox="1"/>
          <p:nvPr/>
        </p:nvSpPr>
        <p:spPr>
          <a:xfrm>
            <a:off x="611572" y="8945785"/>
            <a:ext cx="2023348" cy="226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FFFFFF"/>
                </a:solidFill>
                <a:latin typeface="Stolzl 2"/>
              </a:rPr>
              <a:t>Authorize.net Gateway</a:t>
            </a:r>
          </a:p>
        </p:txBody>
      </p:sp>
      <p:sp>
        <p:nvSpPr>
          <p:cNvPr id="220" name="TextBox 220"/>
          <p:cNvSpPr txBox="1"/>
          <p:nvPr/>
        </p:nvSpPr>
        <p:spPr>
          <a:xfrm>
            <a:off x="10194960" y="2629443"/>
            <a:ext cx="303533" cy="226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 dirty="0">
                <a:solidFill>
                  <a:srgbClr val="FFFFFF"/>
                </a:solidFill>
                <a:latin typeface="Stolzl 2"/>
              </a:rPr>
              <a:t>EBT</a:t>
            </a:r>
          </a:p>
        </p:txBody>
      </p:sp>
      <p:sp>
        <p:nvSpPr>
          <p:cNvPr id="221" name="TextBox 221"/>
          <p:cNvSpPr txBox="1"/>
          <p:nvPr/>
        </p:nvSpPr>
        <p:spPr>
          <a:xfrm>
            <a:off x="11864883" y="2629443"/>
            <a:ext cx="306181" cy="226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FFFFFF"/>
                </a:solidFill>
                <a:latin typeface="Stolzl 2"/>
              </a:rPr>
              <a:t>Tax</a:t>
            </a:r>
          </a:p>
        </p:txBody>
      </p:sp>
      <p:sp>
        <p:nvSpPr>
          <p:cNvPr id="222" name="TextBox 222"/>
          <p:cNvSpPr txBox="1"/>
          <p:nvPr/>
        </p:nvSpPr>
        <p:spPr>
          <a:xfrm>
            <a:off x="13515299" y="2629443"/>
            <a:ext cx="347939" cy="226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FFFFFF"/>
                </a:solidFill>
                <a:latin typeface="Stolzl 2"/>
              </a:rPr>
              <a:t>Tips</a:t>
            </a:r>
          </a:p>
        </p:txBody>
      </p:sp>
      <p:sp>
        <p:nvSpPr>
          <p:cNvPr id="223" name="TextBox 223"/>
          <p:cNvSpPr txBox="1"/>
          <p:nvPr/>
        </p:nvSpPr>
        <p:spPr>
          <a:xfrm>
            <a:off x="15187746" y="2629443"/>
            <a:ext cx="345624" cy="226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FFFFFF"/>
                </a:solidFill>
                <a:latin typeface="Stolzl 2"/>
              </a:rPr>
              <a:t>EMV</a:t>
            </a:r>
          </a:p>
        </p:txBody>
      </p:sp>
      <p:sp>
        <p:nvSpPr>
          <p:cNvPr id="224" name="TextBox 224"/>
          <p:cNvSpPr txBox="1"/>
          <p:nvPr/>
        </p:nvSpPr>
        <p:spPr>
          <a:xfrm>
            <a:off x="16605247" y="2629443"/>
            <a:ext cx="853154" cy="226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FFFFFF"/>
                </a:solidFill>
                <a:latin typeface="Stolzl 2"/>
              </a:rPr>
              <a:t>Bluetooth</a:t>
            </a:r>
          </a:p>
        </p:txBody>
      </p:sp>
      <p:sp>
        <p:nvSpPr>
          <p:cNvPr id="225" name="TextBox 225"/>
          <p:cNvSpPr txBox="1"/>
          <p:nvPr/>
        </p:nvSpPr>
        <p:spPr>
          <a:xfrm>
            <a:off x="393831" y="1208909"/>
            <a:ext cx="8381362" cy="639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78"/>
              </a:lnSpc>
            </a:pPr>
            <a:r>
              <a:rPr lang="en-US" sz="7957" dirty="0">
                <a:solidFill>
                  <a:srgbClr val="161843"/>
                </a:solidFill>
                <a:latin typeface="Stolzl 2"/>
              </a:rPr>
              <a:t>Product Matrix</a:t>
            </a:r>
          </a:p>
        </p:txBody>
      </p:sp>
      <p:sp>
        <p:nvSpPr>
          <p:cNvPr id="226" name="TextBox 215">
            <a:extLst>
              <a:ext uri="{FF2B5EF4-FFF2-40B4-BE49-F238E27FC236}">
                <a16:creationId xmlns:a16="http://schemas.microsoft.com/office/drawing/2014/main" id="{18DD2A40-C033-71E0-C9C4-5A957691AE67}"/>
              </a:ext>
            </a:extLst>
          </p:cNvPr>
          <p:cNvSpPr txBox="1"/>
          <p:nvPr/>
        </p:nvSpPr>
        <p:spPr>
          <a:xfrm>
            <a:off x="796033" y="2629443"/>
            <a:ext cx="1699193" cy="214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 dirty="0">
                <a:solidFill>
                  <a:srgbClr val="FFFFFF"/>
                </a:solidFill>
                <a:latin typeface="Stolzl 2"/>
              </a:rPr>
              <a:t>Processing Method</a:t>
            </a:r>
          </a:p>
        </p:txBody>
      </p:sp>
      <p:sp>
        <p:nvSpPr>
          <p:cNvPr id="227" name="TextBox 215">
            <a:extLst>
              <a:ext uri="{FF2B5EF4-FFF2-40B4-BE49-F238E27FC236}">
                <a16:creationId xmlns:a16="http://schemas.microsoft.com/office/drawing/2014/main" id="{1E5AA779-07BA-7F26-4392-AD7B335925B4}"/>
              </a:ext>
            </a:extLst>
          </p:cNvPr>
          <p:cNvSpPr txBox="1"/>
          <p:nvPr/>
        </p:nvSpPr>
        <p:spPr>
          <a:xfrm>
            <a:off x="3125381" y="2636527"/>
            <a:ext cx="1288247" cy="214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 dirty="0">
                <a:solidFill>
                  <a:srgbClr val="FFFFFF"/>
                </a:solidFill>
                <a:latin typeface="Stolzl 2"/>
              </a:rPr>
              <a:t>Credit Sales</a:t>
            </a:r>
          </a:p>
        </p:txBody>
      </p:sp>
      <p:sp>
        <p:nvSpPr>
          <p:cNvPr id="228" name="TextBox 215">
            <a:extLst>
              <a:ext uri="{FF2B5EF4-FFF2-40B4-BE49-F238E27FC236}">
                <a16:creationId xmlns:a16="http://schemas.microsoft.com/office/drawing/2014/main" id="{A8487D14-B565-23C8-3CE7-690EE16B5681}"/>
              </a:ext>
            </a:extLst>
          </p:cNvPr>
          <p:cNvSpPr txBox="1"/>
          <p:nvPr/>
        </p:nvSpPr>
        <p:spPr>
          <a:xfrm>
            <a:off x="4747141" y="2630667"/>
            <a:ext cx="1288247" cy="214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 dirty="0">
                <a:solidFill>
                  <a:srgbClr val="FFFFFF"/>
                </a:solidFill>
                <a:latin typeface="Stolzl 2"/>
              </a:rPr>
              <a:t>Pin Debit Sales</a:t>
            </a:r>
          </a:p>
        </p:txBody>
      </p:sp>
      <p:sp>
        <p:nvSpPr>
          <p:cNvPr id="229" name="TextBox 215">
            <a:extLst>
              <a:ext uri="{FF2B5EF4-FFF2-40B4-BE49-F238E27FC236}">
                <a16:creationId xmlns:a16="http://schemas.microsoft.com/office/drawing/2014/main" id="{E27B7569-7EAA-4F30-3290-3E70E66DB879}"/>
              </a:ext>
            </a:extLst>
          </p:cNvPr>
          <p:cNvSpPr txBox="1"/>
          <p:nvPr/>
        </p:nvSpPr>
        <p:spPr>
          <a:xfrm>
            <a:off x="6423118" y="2636527"/>
            <a:ext cx="1288247" cy="214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 dirty="0">
                <a:solidFill>
                  <a:srgbClr val="FFFFFF"/>
                </a:solidFill>
                <a:latin typeface="Stolzl 2"/>
              </a:rPr>
              <a:t>Cash Discount</a:t>
            </a:r>
          </a:p>
        </p:txBody>
      </p:sp>
      <p:sp>
        <p:nvSpPr>
          <p:cNvPr id="230" name="TextBox 215">
            <a:extLst>
              <a:ext uri="{FF2B5EF4-FFF2-40B4-BE49-F238E27FC236}">
                <a16:creationId xmlns:a16="http://schemas.microsoft.com/office/drawing/2014/main" id="{55B5AC49-8C06-C503-02F6-04CB74E89AFF}"/>
              </a:ext>
            </a:extLst>
          </p:cNvPr>
          <p:cNvSpPr txBox="1"/>
          <p:nvPr/>
        </p:nvSpPr>
        <p:spPr>
          <a:xfrm>
            <a:off x="8068316" y="2645769"/>
            <a:ext cx="1288247" cy="214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299" dirty="0">
                <a:solidFill>
                  <a:srgbClr val="FFFFFF"/>
                </a:solidFill>
                <a:latin typeface="Stolzl 2"/>
              </a:rPr>
              <a:t>Dual Pricing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33400" y="-3203200"/>
            <a:ext cx="19021425" cy="24612600"/>
          </a:xfrm>
          <a:custGeom>
            <a:avLst/>
            <a:gdLst/>
            <a:ahLst/>
            <a:cxnLst/>
            <a:rect l="l" t="t" r="r" b="b"/>
            <a:pathLst>
              <a:path w="19021425" h="24612600">
                <a:moveTo>
                  <a:pt x="0" y="0"/>
                </a:moveTo>
                <a:lnTo>
                  <a:pt x="19021425" y="0"/>
                </a:lnTo>
                <a:lnTo>
                  <a:pt x="19021425" y="24612600"/>
                </a:lnTo>
                <a:lnTo>
                  <a:pt x="0" y="24612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2895600" y="3789601"/>
            <a:ext cx="13676747" cy="4162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25"/>
              </a:lnSpc>
            </a:pPr>
            <a:r>
              <a:rPr lang="en-US" sz="2690" dirty="0">
                <a:solidFill>
                  <a:srgbClr val="FFFFFF"/>
                </a:solidFill>
                <a:latin typeface="Stolzl 1"/>
              </a:rPr>
              <a:t>Key Features:</a:t>
            </a:r>
          </a:p>
          <a:p>
            <a:pPr lvl="1">
              <a:lnSpc>
                <a:spcPts val="4725"/>
              </a:lnSpc>
            </a:pPr>
            <a:r>
              <a:rPr lang="en-US" sz="2690" dirty="0">
                <a:solidFill>
                  <a:srgbClr val="FFFFFF"/>
                </a:solidFill>
                <a:latin typeface="Stolzl 1"/>
              </a:rPr>
              <a:t>Cash discount capability on credit only</a:t>
            </a:r>
          </a:p>
          <a:p>
            <a:pPr lvl="1">
              <a:lnSpc>
                <a:spcPts val="4725"/>
              </a:lnSpc>
            </a:pPr>
            <a:r>
              <a:rPr lang="en-US" sz="2690" dirty="0">
                <a:solidFill>
                  <a:srgbClr val="FFFFFF"/>
                </a:solidFill>
                <a:latin typeface="Stolzl 1"/>
              </a:rPr>
              <a:t>Invoicing/recurring subscriptions</a:t>
            </a:r>
          </a:p>
          <a:p>
            <a:pPr lvl="1">
              <a:lnSpc>
                <a:spcPts val="4725"/>
              </a:lnSpc>
            </a:pPr>
            <a:r>
              <a:rPr lang="en-US" sz="2690" dirty="0">
                <a:solidFill>
                  <a:srgbClr val="FFFFFF"/>
                </a:solidFill>
                <a:latin typeface="Stolzl 1"/>
              </a:rPr>
              <a:t>Supports integrations via the API and 3rd party plugins</a:t>
            </a:r>
          </a:p>
          <a:p>
            <a:pPr lvl="1">
              <a:lnSpc>
                <a:spcPts val="4725"/>
              </a:lnSpc>
            </a:pPr>
            <a:r>
              <a:rPr lang="en-US" sz="2690" dirty="0">
                <a:solidFill>
                  <a:srgbClr val="FFFFFF"/>
                </a:solidFill>
                <a:latin typeface="Stolzl 1"/>
              </a:rPr>
              <a:t>Email/text receipts</a:t>
            </a:r>
          </a:p>
          <a:p>
            <a:pPr lvl="1">
              <a:lnSpc>
                <a:spcPts val="4725"/>
              </a:lnSpc>
            </a:pPr>
            <a:r>
              <a:rPr lang="en-US" sz="2690" dirty="0">
                <a:solidFill>
                  <a:srgbClr val="FFFFFF"/>
                </a:solidFill>
                <a:latin typeface="Stolzl 1"/>
              </a:rPr>
              <a:t>Supports ACH processing</a:t>
            </a:r>
          </a:p>
          <a:p>
            <a:pPr lvl="1">
              <a:lnSpc>
                <a:spcPts val="4725"/>
              </a:lnSpc>
            </a:pPr>
            <a:r>
              <a:rPr lang="en-US" sz="2690" dirty="0">
                <a:solidFill>
                  <a:srgbClr val="FFFFFF"/>
                </a:solidFill>
                <a:latin typeface="Stolzl 1"/>
              </a:rPr>
              <a:t>Integrates with WooCommerce and Magento (additional fees may apply)</a:t>
            </a: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3048000" y="4675146"/>
            <a:ext cx="104775" cy="104775"/>
            <a:chOff x="0" y="0"/>
            <a:chExt cx="104775" cy="1047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104775" h="104775">
                  <a:moveTo>
                    <a:pt x="104775" y="52324"/>
                  </a:moveTo>
                  <a:lnTo>
                    <a:pt x="104394" y="59182"/>
                  </a:lnTo>
                  <a:lnTo>
                    <a:pt x="102108" y="69215"/>
                  </a:lnTo>
                  <a:lnTo>
                    <a:pt x="97917" y="78613"/>
                  </a:lnTo>
                  <a:lnTo>
                    <a:pt x="91948" y="86995"/>
                  </a:lnTo>
                  <a:lnTo>
                    <a:pt x="84455" y="93980"/>
                  </a:lnTo>
                  <a:lnTo>
                    <a:pt x="75692" y="99441"/>
                  </a:lnTo>
                  <a:lnTo>
                    <a:pt x="66040" y="103124"/>
                  </a:lnTo>
                  <a:lnTo>
                    <a:pt x="55880" y="104775"/>
                  </a:lnTo>
                  <a:lnTo>
                    <a:pt x="45593" y="104394"/>
                  </a:lnTo>
                  <a:lnTo>
                    <a:pt x="35560" y="102108"/>
                  </a:lnTo>
                  <a:lnTo>
                    <a:pt x="26162" y="97917"/>
                  </a:lnTo>
                  <a:lnTo>
                    <a:pt x="17780" y="91948"/>
                  </a:lnTo>
                  <a:lnTo>
                    <a:pt x="10795" y="84455"/>
                  </a:lnTo>
                  <a:lnTo>
                    <a:pt x="5334" y="75692"/>
                  </a:lnTo>
                  <a:lnTo>
                    <a:pt x="1651" y="66040"/>
                  </a:lnTo>
                  <a:lnTo>
                    <a:pt x="0" y="55880"/>
                  </a:lnTo>
                  <a:lnTo>
                    <a:pt x="381" y="45593"/>
                  </a:lnTo>
                  <a:lnTo>
                    <a:pt x="2667" y="35560"/>
                  </a:lnTo>
                  <a:lnTo>
                    <a:pt x="6858" y="26162"/>
                  </a:lnTo>
                  <a:lnTo>
                    <a:pt x="12827" y="17780"/>
                  </a:lnTo>
                  <a:lnTo>
                    <a:pt x="20320" y="10795"/>
                  </a:lnTo>
                  <a:lnTo>
                    <a:pt x="29210" y="5334"/>
                  </a:lnTo>
                  <a:lnTo>
                    <a:pt x="38735" y="1651"/>
                  </a:lnTo>
                  <a:lnTo>
                    <a:pt x="48895" y="0"/>
                  </a:lnTo>
                  <a:lnTo>
                    <a:pt x="59182" y="381"/>
                  </a:lnTo>
                  <a:lnTo>
                    <a:pt x="69215" y="2667"/>
                  </a:lnTo>
                  <a:lnTo>
                    <a:pt x="78613" y="6858"/>
                  </a:lnTo>
                  <a:lnTo>
                    <a:pt x="86995" y="12827"/>
                  </a:lnTo>
                  <a:lnTo>
                    <a:pt x="93980" y="20320"/>
                  </a:lnTo>
                  <a:lnTo>
                    <a:pt x="99441" y="29083"/>
                  </a:lnTo>
                  <a:lnTo>
                    <a:pt x="103124" y="38735"/>
                  </a:lnTo>
                  <a:lnTo>
                    <a:pt x="104775" y="488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3049297" y="5301571"/>
            <a:ext cx="104775" cy="104775"/>
            <a:chOff x="0" y="0"/>
            <a:chExt cx="104775" cy="1047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104775" h="104775">
                  <a:moveTo>
                    <a:pt x="104775" y="52324"/>
                  </a:moveTo>
                  <a:lnTo>
                    <a:pt x="104394" y="59182"/>
                  </a:lnTo>
                  <a:lnTo>
                    <a:pt x="102108" y="69215"/>
                  </a:lnTo>
                  <a:lnTo>
                    <a:pt x="97917" y="78613"/>
                  </a:lnTo>
                  <a:lnTo>
                    <a:pt x="91948" y="86995"/>
                  </a:lnTo>
                  <a:lnTo>
                    <a:pt x="84455" y="93980"/>
                  </a:lnTo>
                  <a:lnTo>
                    <a:pt x="75692" y="99441"/>
                  </a:lnTo>
                  <a:lnTo>
                    <a:pt x="66040" y="103124"/>
                  </a:lnTo>
                  <a:lnTo>
                    <a:pt x="55880" y="104775"/>
                  </a:lnTo>
                  <a:lnTo>
                    <a:pt x="45593" y="104394"/>
                  </a:lnTo>
                  <a:lnTo>
                    <a:pt x="35560" y="102108"/>
                  </a:lnTo>
                  <a:lnTo>
                    <a:pt x="26162" y="97917"/>
                  </a:lnTo>
                  <a:lnTo>
                    <a:pt x="17780" y="91948"/>
                  </a:lnTo>
                  <a:lnTo>
                    <a:pt x="10795" y="84455"/>
                  </a:lnTo>
                  <a:lnTo>
                    <a:pt x="5334" y="75692"/>
                  </a:lnTo>
                  <a:lnTo>
                    <a:pt x="1651" y="66040"/>
                  </a:lnTo>
                  <a:lnTo>
                    <a:pt x="0" y="55880"/>
                  </a:lnTo>
                  <a:lnTo>
                    <a:pt x="381" y="45593"/>
                  </a:lnTo>
                  <a:lnTo>
                    <a:pt x="2667" y="35560"/>
                  </a:lnTo>
                  <a:lnTo>
                    <a:pt x="6858" y="26162"/>
                  </a:lnTo>
                  <a:lnTo>
                    <a:pt x="12827" y="17780"/>
                  </a:lnTo>
                  <a:lnTo>
                    <a:pt x="20320" y="10795"/>
                  </a:lnTo>
                  <a:lnTo>
                    <a:pt x="29210" y="5334"/>
                  </a:lnTo>
                  <a:lnTo>
                    <a:pt x="38735" y="1651"/>
                  </a:lnTo>
                  <a:lnTo>
                    <a:pt x="48895" y="0"/>
                  </a:lnTo>
                  <a:lnTo>
                    <a:pt x="59182" y="381"/>
                  </a:lnTo>
                  <a:lnTo>
                    <a:pt x="69215" y="2667"/>
                  </a:lnTo>
                  <a:lnTo>
                    <a:pt x="78613" y="6858"/>
                  </a:lnTo>
                  <a:lnTo>
                    <a:pt x="86995" y="12827"/>
                  </a:lnTo>
                  <a:lnTo>
                    <a:pt x="93980" y="20320"/>
                  </a:lnTo>
                  <a:lnTo>
                    <a:pt x="99441" y="29083"/>
                  </a:lnTo>
                  <a:lnTo>
                    <a:pt x="103124" y="38735"/>
                  </a:lnTo>
                  <a:lnTo>
                    <a:pt x="104775" y="488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3043237" y="5875608"/>
            <a:ext cx="104775" cy="104775"/>
            <a:chOff x="0" y="0"/>
            <a:chExt cx="104775" cy="1047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104775" h="104775">
                  <a:moveTo>
                    <a:pt x="104775" y="52324"/>
                  </a:moveTo>
                  <a:lnTo>
                    <a:pt x="104394" y="59182"/>
                  </a:lnTo>
                  <a:lnTo>
                    <a:pt x="102108" y="69215"/>
                  </a:lnTo>
                  <a:lnTo>
                    <a:pt x="97917" y="78613"/>
                  </a:lnTo>
                  <a:lnTo>
                    <a:pt x="91948" y="86995"/>
                  </a:lnTo>
                  <a:lnTo>
                    <a:pt x="84455" y="93980"/>
                  </a:lnTo>
                  <a:lnTo>
                    <a:pt x="75692" y="99441"/>
                  </a:lnTo>
                  <a:lnTo>
                    <a:pt x="66040" y="103124"/>
                  </a:lnTo>
                  <a:lnTo>
                    <a:pt x="55880" y="104775"/>
                  </a:lnTo>
                  <a:lnTo>
                    <a:pt x="45593" y="104394"/>
                  </a:lnTo>
                  <a:lnTo>
                    <a:pt x="35560" y="102108"/>
                  </a:lnTo>
                  <a:lnTo>
                    <a:pt x="26162" y="97917"/>
                  </a:lnTo>
                  <a:lnTo>
                    <a:pt x="17780" y="91948"/>
                  </a:lnTo>
                  <a:lnTo>
                    <a:pt x="10795" y="84455"/>
                  </a:lnTo>
                  <a:lnTo>
                    <a:pt x="5334" y="75692"/>
                  </a:lnTo>
                  <a:lnTo>
                    <a:pt x="1651" y="66040"/>
                  </a:lnTo>
                  <a:lnTo>
                    <a:pt x="0" y="55880"/>
                  </a:lnTo>
                  <a:lnTo>
                    <a:pt x="381" y="45593"/>
                  </a:lnTo>
                  <a:lnTo>
                    <a:pt x="2667" y="35560"/>
                  </a:lnTo>
                  <a:lnTo>
                    <a:pt x="6858" y="26162"/>
                  </a:lnTo>
                  <a:lnTo>
                    <a:pt x="12827" y="17780"/>
                  </a:lnTo>
                  <a:lnTo>
                    <a:pt x="20320" y="10795"/>
                  </a:lnTo>
                  <a:lnTo>
                    <a:pt x="29210" y="5334"/>
                  </a:lnTo>
                  <a:lnTo>
                    <a:pt x="38735" y="1651"/>
                  </a:lnTo>
                  <a:lnTo>
                    <a:pt x="48895" y="0"/>
                  </a:lnTo>
                  <a:lnTo>
                    <a:pt x="59182" y="381"/>
                  </a:lnTo>
                  <a:lnTo>
                    <a:pt x="69215" y="2667"/>
                  </a:lnTo>
                  <a:lnTo>
                    <a:pt x="78613" y="6858"/>
                  </a:lnTo>
                  <a:lnTo>
                    <a:pt x="86995" y="12827"/>
                  </a:lnTo>
                  <a:lnTo>
                    <a:pt x="93980" y="20320"/>
                  </a:lnTo>
                  <a:lnTo>
                    <a:pt x="99441" y="29083"/>
                  </a:lnTo>
                  <a:lnTo>
                    <a:pt x="103124" y="38735"/>
                  </a:lnTo>
                  <a:lnTo>
                    <a:pt x="104775" y="488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3043236" y="6475683"/>
            <a:ext cx="104775" cy="104775"/>
            <a:chOff x="0" y="0"/>
            <a:chExt cx="104775" cy="1047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104775" h="104775">
                  <a:moveTo>
                    <a:pt x="104775" y="52324"/>
                  </a:moveTo>
                  <a:lnTo>
                    <a:pt x="104394" y="59182"/>
                  </a:lnTo>
                  <a:lnTo>
                    <a:pt x="102108" y="69215"/>
                  </a:lnTo>
                  <a:lnTo>
                    <a:pt x="97917" y="78613"/>
                  </a:lnTo>
                  <a:lnTo>
                    <a:pt x="91948" y="86995"/>
                  </a:lnTo>
                  <a:lnTo>
                    <a:pt x="84455" y="93980"/>
                  </a:lnTo>
                  <a:lnTo>
                    <a:pt x="75692" y="99441"/>
                  </a:lnTo>
                  <a:lnTo>
                    <a:pt x="66040" y="103124"/>
                  </a:lnTo>
                  <a:lnTo>
                    <a:pt x="55880" y="104775"/>
                  </a:lnTo>
                  <a:lnTo>
                    <a:pt x="45593" y="104394"/>
                  </a:lnTo>
                  <a:lnTo>
                    <a:pt x="35560" y="102108"/>
                  </a:lnTo>
                  <a:lnTo>
                    <a:pt x="26162" y="97917"/>
                  </a:lnTo>
                  <a:lnTo>
                    <a:pt x="17780" y="91948"/>
                  </a:lnTo>
                  <a:lnTo>
                    <a:pt x="10795" y="84455"/>
                  </a:lnTo>
                  <a:lnTo>
                    <a:pt x="5334" y="75692"/>
                  </a:lnTo>
                  <a:lnTo>
                    <a:pt x="1651" y="66040"/>
                  </a:lnTo>
                  <a:lnTo>
                    <a:pt x="0" y="55880"/>
                  </a:lnTo>
                  <a:lnTo>
                    <a:pt x="381" y="45593"/>
                  </a:lnTo>
                  <a:lnTo>
                    <a:pt x="2667" y="35560"/>
                  </a:lnTo>
                  <a:lnTo>
                    <a:pt x="6858" y="26162"/>
                  </a:lnTo>
                  <a:lnTo>
                    <a:pt x="12827" y="17780"/>
                  </a:lnTo>
                  <a:lnTo>
                    <a:pt x="20320" y="10795"/>
                  </a:lnTo>
                  <a:lnTo>
                    <a:pt x="29210" y="5334"/>
                  </a:lnTo>
                  <a:lnTo>
                    <a:pt x="38735" y="1651"/>
                  </a:lnTo>
                  <a:lnTo>
                    <a:pt x="48895" y="0"/>
                  </a:lnTo>
                  <a:lnTo>
                    <a:pt x="59182" y="381"/>
                  </a:lnTo>
                  <a:lnTo>
                    <a:pt x="69215" y="2667"/>
                  </a:lnTo>
                  <a:lnTo>
                    <a:pt x="78613" y="6858"/>
                  </a:lnTo>
                  <a:lnTo>
                    <a:pt x="86995" y="12827"/>
                  </a:lnTo>
                  <a:lnTo>
                    <a:pt x="93980" y="20320"/>
                  </a:lnTo>
                  <a:lnTo>
                    <a:pt x="99441" y="29083"/>
                  </a:lnTo>
                  <a:lnTo>
                    <a:pt x="103124" y="38735"/>
                  </a:lnTo>
                  <a:lnTo>
                    <a:pt x="104775" y="488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3054059" y="7101796"/>
            <a:ext cx="104775" cy="104775"/>
            <a:chOff x="0" y="0"/>
            <a:chExt cx="104775" cy="10477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104775" h="104775">
                  <a:moveTo>
                    <a:pt x="104775" y="52324"/>
                  </a:moveTo>
                  <a:lnTo>
                    <a:pt x="104394" y="59182"/>
                  </a:lnTo>
                  <a:lnTo>
                    <a:pt x="102108" y="69215"/>
                  </a:lnTo>
                  <a:lnTo>
                    <a:pt x="97917" y="78613"/>
                  </a:lnTo>
                  <a:lnTo>
                    <a:pt x="91948" y="86995"/>
                  </a:lnTo>
                  <a:lnTo>
                    <a:pt x="84455" y="93980"/>
                  </a:lnTo>
                  <a:lnTo>
                    <a:pt x="75692" y="99441"/>
                  </a:lnTo>
                  <a:lnTo>
                    <a:pt x="66040" y="103124"/>
                  </a:lnTo>
                  <a:lnTo>
                    <a:pt x="55880" y="104775"/>
                  </a:lnTo>
                  <a:lnTo>
                    <a:pt x="45593" y="104394"/>
                  </a:lnTo>
                  <a:lnTo>
                    <a:pt x="35560" y="102108"/>
                  </a:lnTo>
                  <a:lnTo>
                    <a:pt x="26162" y="97917"/>
                  </a:lnTo>
                  <a:lnTo>
                    <a:pt x="17780" y="91948"/>
                  </a:lnTo>
                  <a:lnTo>
                    <a:pt x="10795" y="84455"/>
                  </a:lnTo>
                  <a:lnTo>
                    <a:pt x="5334" y="75692"/>
                  </a:lnTo>
                  <a:lnTo>
                    <a:pt x="1651" y="66040"/>
                  </a:lnTo>
                  <a:lnTo>
                    <a:pt x="0" y="55880"/>
                  </a:lnTo>
                  <a:lnTo>
                    <a:pt x="381" y="45593"/>
                  </a:lnTo>
                  <a:lnTo>
                    <a:pt x="2667" y="35560"/>
                  </a:lnTo>
                  <a:lnTo>
                    <a:pt x="6858" y="26162"/>
                  </a:lnTo>
                  <a:lnTo>
                    <a:pt x="12827" y="17780"/>
                  </a:lnTo>
                  <a:lnTo>
                    <a:pt x="20320" y="10795"/>
                  </a:lnTo>
                  <a:lnTo>
                    <a:pt x="29210" y="5334"/>
                  </a:lnTo>
                  <a:lnTo>
                    <a:pt x="38735" y="1651"/>
                  </a:lnTo>
                  <a:lnTo>
                    <a:pt x="48895" y="0"/>
                  </a:lnTo>
                  <a:lnTo>
                    <a:pt x="59182" y="381"/>
                  </a:lnTo>
                  <a:lnTo>
                    <a:pt x="69215" y="2667"/>
                  </a:lnTo>
                  <a:lnTo>
                    <a:pt x="78613" y="6858"/>
                  </a:lnTo>
                  <a:lnTo>
                    <a:pt x="86995" y="12827"/>
                  </a:lnTo>
                  <a:lnTo>
                    <a:pt x="93980" y="20320"/>
                  </a:lnTo>
                  <a:lnTo>
                    <a:pt x="99441" y="29083"/>
                  </a:lnTo>
                  <a:lnTo>
                    <a:pt x="103124" y="38735"/>
                  </a:lnTo>
                  <a:lnTo>
                    <a:pt x="104775" y="488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3054059" y="7701871"/>
            <a:ext cx="104775" cy="104775"/>
            <a:chOff x="0" y="0"/>
            <a:chExt cx="104775" cy="10477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104775" h="104775">
                  <a:moveTo>
                    <a:pt x="104775" y="52324"/>
                  </a:moveTo>
                  <a:lnTo>
                    <a:pt x="104394" y="59182"/>
                  </a:lnTo>
                  <a:lnTo>
                    <a:pt x="102108" y="69215"/>
                  </a:lnTo>
                  <a:lnTo>
                    <a:pt x="97917" y="78613"/>
                  </a:lnTo>
                  <a:lnTo>
                    <a:pt x="91948" y="86995"/>
                  </a:lnTo>
                  <a:lnTo>
                    <a:pt x="84455" y="93980"/>
                  </a:lnTo>
                  <a:lnTo>
                    <a:pt x="75692" y="99441"/>
                  </a:lnTo>
                  <a:lnTo>
                    <a:pt x="66040" y="103124"/>
                  </a:lnTo>
                  <a:lnTo>
                    <a:pt x="55880" y="104775"/>
                  </a:lnTo>
                  <a:lnTo>
                    <a:pt x="45593" y="104394"/>
                  </a:lnTo>
                  <a:lnTo>
                    <a:pt x="35560" y="102108"/>
                  </a:lnTo>
                  <a:lnTo>
                    <a:pt x="26162" y="97917"/>
                  </a:lnTo>
                  <a:lnTo>
                    <a:pt x="17780" y="91948"/>
                  </a:lnTo>
                  <a:lnTo>
                    <a:pt x="10795" y="84455"/>
                  </a:lnTo>
                  <a:lnTo>
                    <a:pt x="5334" y="75692"/>
                  </a:lnTo>
                  <a:lnTo>
                    <a:pt x="1651" y="66040"/>
                  </a:lnTo>
                  <a:lnTo>
                    <a:pt x="0" y="55880"/>
                  </a:lnTo>
                  <a:lnTo>
                    <a:pt x="381" y="45593"/>
                  </a:lnTo>
                  <a:lnTo>
                    <a:pt x="2667" y="35560"/>
                  </a:lnTo>
                  <a:lnTo>
                    <a:pt x="6858" y="26162"/>
                  </a:lnTo>
                  <a:lnTo>
                    <a:pt x="12827" y="17780"/>
                  </a:lnTo>
                  <a:lnTo>
                    <a:pt x="20320" y="10795"/>
                  </a:lnTo>
                  <a:lnTo>
                    <a:pt x="29210" y="5334"/>
                  </a:lnTo>
                  <a:lnTo>
                    <a:pt x="38735" y="1651"/>
                  </a:lnTo>
                  <a:lnTo>
                    <a:pt x="48895" y="0"/>
                  </a:lnTo>
                  <a:lnTo>
                    <a:pt x="59182" y="381"/>
                  </a:lnTo>
                  <a:lnTo>
                    <a:pt x="69215" y="2667"/>
                  </a:lnTo>
                  <a:lnTo>
                    <a:pt x="78613" y="6858"/>
                  </a:lnTo>
                  <a:lnTo>
                    <a:pt x="86995" y="12827"/>
                  </a:lnTo>
                  <a:lnTo>
                    <a:pt x="93980" y="20320"/>
                  </a:lnTo>
                  <a:lnTo>
                    <a:pt x="99441" y="29083"/>
                  </a:lnTo>
                  <a:lnTo>
                    <a:pt x="103124" y="38735"/>
                  </a:lnTo>
                  <a:lnTo>
                    <a:pt x="104775" y="488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Freeform 15"/>
          <p:cNvSpPr/>
          <p:nvPr/>
        </p:nvSpPr>
        <p:spPr>
          <a:xfrm>
            <a:off x="4611691" y="1943976"/>
            <a:ext cx="733425" cy="723900"/>
          </a:xfrm>
          <a:custGeom>
            <a:avLst/>
            <a:gdLst/>
            <a:ahLst/>
            <a:cxnLst/>
            <a:rect l="l" t="t" r="r" b="b"/>
            <a:pathLst>
              <a:path w="733425" h="723900">
                <a:moveTo>
                  <a:pt x="0" y="0"/>
                </a:moveTo>
                <a:lnTo>
                  <a:pt x="733425" y="0"/>
                </a:lnTo>
                <a:lnTo>
                  <a:pt x="733425" y="723900"/>
                </a:lnTo>
                <a:lnTo>
                  <a:pt x="0" y="7239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0446210" y="2445172"/>
            <a:ext cx="10286962" cy="5396627"/>
          </a:xfrm>
          <a:custGeom>
            <a:avLst/>
            <a:gdLst/>
            <a:ahLst/>
            <a:cxnLst/>
            <a:rect l="l" t="t" r="r" b="b"/>
            <a:pathLst>
              <a:path w="10286962" h="5396627">
                <a:moveTo>
                  <a:pt x="0" y="0"/>
                </a:moveTo>
                <a:lnTo>
                  <a:pt x="10286962" y="0"/>
                </a:lnTo>
                <a:lnTo>
                  <a:pt x="10286962" y="5396627"/>
                </a:lnTo>
                <a:lnTo>
                  <a:pt x="0" y="53966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</a:blip>
            <a:stretch>
              <a:fillRect r="-41111" b="-1313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2360419" y="1550584"/>
            <a:ext cx="1835163" cy="1374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140"/>
              </a:lnSpc>
            </a:pPr>
            <a:r>
              <a:rPr lang="en-US" sz="7957">
                <a:solidFill>
                  <a:srgbClr val="FFFFFF"/>
                </a:solidFill>
                <a:latin typeface="Stolzl 1"/>
              </a:rPr>
              <a:t>NMI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33400" y="-3203200"/>
            <a:ext cx="19021425" cy="24612600"/>
          </a:xfrm>
          <a:custGeom>
            <a:avLst/>
            <a:gdLst/>
            <a:ahLst/>
            <a:cxnLst/>
            <a:rect l="l" t="t" r="r" b="b"/>
            <a:pathLst>
              <a:path w="19021425" h="24612600">
                <a:moveTo>
                  <a:pt x="0" y="0"/>
                </a:moveTo>
                <a:lnTo>
                  <a:pt x="19021425" y="0"/>
                </a:lnTo>
                <a:lnTo>
                  <a:pt x="19021425" y="24612600"/>
                </a:lnTo>
                <a:lnTo>
                  <a:pt x="0" y="24612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2665219" y="4675146"/>
            <a:ext cx="104775" cy="104775"/>
            <a:chOff x="0" y="0"/>
            <a:chExt cx="104775" cy="1047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104775" h="104775">
                  <a:moveTo>
                    <a:pt x="104775" y="52324"/>
                  </a:moveTo>
                  <a:lnTo>
                    <a:pt x="104394" y="59182"/>
                  </a:lnTo>
                  <a:lnTo>
                    <a:pt x="102108" y="69215"/>
                  </a:lnTo>
                  <a:lnTo>
                    <a:pt x="97917" y="78613"/>
                  </a:lnTo>
                  <a:lnTo>
                    <a:pt x="91948" y="86995"/>
                  </a:lnTo>
                  <a:lnTo>
                    <a:pt x="84455" y="93980"/>
                  </a:lnTo>
                  <a:lnTo>
                    <a:pt x="75692" y="99441"/>
                  </a:lnTo>
                  <a:lnTo>
                    <a:pt x="66040" y="103124"/>
                  </a:lnTo>
                  <a:lnTo>
                    <a:pt x="55880" y="104775"/>
                  </a:lnTo>
                  <a:lnTo>
                    <a:pt x="45593" y="104394"/>
                  </a:lnTo>
                  <a:lnTo>
                    <a:pt x="35560" y="102108"/>
                  </a:lnTo>
                  <a:lnTo>
                    <a:pt x="26162" y="97917"/>
                  </a:lnTo>
                  <a:lnTo>
                    <a:pt x="17780" y="91948"/>
                  </a:lnTo>
                  <a:lnTo>
                    <a:pt x="10795" y="84455"/>
                  </a:lnTo>
                  <a:lnTo>
                    <a:pt x="5334" y="75692"/>
                  </a:lnTo>
                  <a:lnTo>
                    <a:pt x="1651" y="66040"/>
                  </a:lnTo>
                  <a:lnTo>
                    <a:pt x="0" y="55880"/>
                  </a:lnTo>
                  <a:lnTo>
                    <a:pt x="381" y="45593"/>
                  </a:lnTo>
                  <a:lnTo>
                    <a:pt x="2667" y="35560"/>
                  </a:lnTo>
                  <a:lnTo>
                    <a:pt x="6858" y="26162"/>
                  </a:lnTo>
                  <a:lnTo>
                    <a:pt x="12827" y="17780"/>
                  </a:lnTo>
                  <a:lnTo>
                    <a:pt x="20320" y="10795"/>
                  </a:lnTo>
                  <a:lnTo>
                    <a:pt x="29210" y="5334"/>
                  </a:lnTo>
                  <a:lnTo>
                    <a:pt x="38735" y="1651"/>
                  </a:lnTo>
                  <a:lnTo>
                    <a:pt x="48895" y="0"/>
                  </a:lnTo>
                  <a:lnTo>
                    <a:pt x="59182" y="381"/>
                  </a:lnTo>
                  <a:lnTo>
                    <a:pt x="69215" y="2667"/>
                  </a:lnTo>
                  <a:lnTo>
                    <a:pt x="78613" y="6858"/>
                  </a:lnTo>
                  <a:lnTo>
                    <a:pt x="86995" y="12827"/>
                  </a:lnTo>
                  <a:lnTo>
                    <a:pt x="93980" y="20320"/>
                  </a:lnTo>
                  <a:lnTo>
                    <a:pt x="99441" y="29083"/>
                  </a:lnTo>
                  <a:lnTo>
                    <a:pt x="103124" y="38735"/>
                  </a:lnTo>
                  <a:lnTo>
                    <a:pt x="104775" y="488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2665219" y="5275221"/>
            <a:ext cx="104775" cy="104775"/>
            <a:chOff x="0" y="0"/>
            <a:chExt cx="104775" cy="1047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104775" h="104775">
                  <a:moveTo>
                    <a:pt x="104775" y="52324"/>
                  </a:moveTo>
                  <a:lnTo>
                    <a:pt x="104394" y="59182"/>
                  </a:lnTo>
                  <a:lnTo>
                    <a:pt x="102108" y="69215"/>
                  </a:lnTo>
                  <a:lnTo>
                    <a:pt x="97917" y="78613"/>
                  </a:lnTo>
                  <a:lnTo>
                    <a:pt x="91948" y="86995"/>
                  </a:lnTo>
                  <a:lnTo>
                    <a:pt x="84455" y="93980"/>
                  </a:lnTo>
                  <a:lnTo>
                    <a:pt x="75692" y="99441"/>
                  </a:lnTo>
                  <a:lnTo>
                    <a:pt x="66040" y="103124"/>
                  </a:lnTo>
                  <a:lnTo>
                    <a:pt x="55880" y="104775"/>
                  </a:lnTo>
                  <a:lnTo>
                    <a:pt x="45593" y="104394"/>
                  </a:lnTo>
                  <a:lnTo>
                    <a:pt x="35560" y="102108"/>
                  </a:lnTo>
                  <a:lnTo>
                    <a:pt x="26162" y="97917"/>
                  </a:lnTo>
                  <a:lnTo>
                    <a:pt x="17780" y="91948"/>
                  </a:lnTo>
                  <a:lnTo>
                    <a:pt x="10795" y="84455"/>
                  </a:lnTo>
                  <a:lnTo>
                    <a:pt x="5334" y="75692"/>
                  </a:lnTo>
                  <a:lnTo>
                    <a:pt x="1651" y="66040"/>
                  </a:lnTo>
                  <a:lnTo>
                    <a:pt x="0" y="55880"/>
                  </a:lnTo>
                  <a:lnTo>
                    <a:pt x="381" y="45593"/>
                  </a:lnTo>
                  <a:lnTo>
                    <a:pt x="2667" y="35560"/>
                  </a:lnTo>
                  <a:lnTo>
                    <a:pt x="6858" y="26162"/>
                  </a:lnTo>
                  <a:lnTo>
                    <a:pt x="12827" y="17780"/>
                  </a:lnTo>
                  <a:lnTo>
                    <a:pt x="20320" y="10795"/>
                  </a:lnTo>
                  <a:lnTo>
                    <a:pt x="29210" y="5334"/>
                  </a:lnTo>
                  <a:lnTo>
                    <a:pt x="38735" y="1651"/>
                  </a:lnTo>
                  <a:lnTo>
                    <a:pt x="48895" y="0"/>
                  </a:lnTo>
                  <a:lnTo>
                    <a:pt x="59182" y="381"/>
                  </a:lnTo>
                  <a:lnTo>
                    <a:pt x="69215" y="2667"/>
                  </a:lnTo>
                  <a:lnTo>
                    <a:pt x="78613" y="6858"/>
                  </a:lnTo>
                  <a:lnTo>
                    <a:pt x="86995" y="12827"/>
                  </a:lnTo>
                  <a:lnTo>
                    <a:pt x="93980" y="20320"/>
                  </a:lnTo>
                  <a:lnTo>
                    <a:pt x="99441" y="29083"/>
                  </a:lnTo>
                  <a:lnTo>
                    <a:pt x="103124" y="38735"/>
                  </a:lnTo>
                  <a:lnTo>
                    <a:pt x="104775" y="488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2665219" y="5875296"/>
            <a:ext cx="104775" cy="104775"/>
            <a:chOff x="0" y="0"/>
            <a:chExt cx="104775" cy="1047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104775" h="104775">
                  <a:moveTo>
                    <a:pt x="104775" y="52324"/>
                  </a:moveTo>
                  <a:lnTo>
                    <a:pt x="104394" y="59182"/>
                  </a:lnTo>
                  <a:lnTo>
                    <a:pt x="102108" y="69215"/>
                  </a:lnTo>
                  <a:lnTo>
                    <a:pt x="97917" y="78613"/>
                  </a:lnTo>
                  <a:lnTo>
                    <a:pt x="91948" y="86995"/>
                  </a:lnTo>
                  <a:lnTo>
                    <a:pt x="84455" y="93980"/>
                  </a:lnTo>
                  <a:lnTo>
                    <a:pt x="75692" y="99441"/>
                  </a:lnTo>
                  <a:lnTo>
                    <a:pt x="66040" y="103124"/>
                  </a:lnTo>
                  <a:lnTo>
                    <a:pt x="55880" y="104775"/>
                  </a:lnTo>
                  <a:lnTo>
                    <a:pt x="45593" y="104394"/>
                  </a:lnTo>
                  <a:lnTo>
                    <a:pt x="35560" y="102108"/>
                  </a:lnTo>
                  <a:lnTo>
                    <a:pt x="26162" y="97917"/>
                  </a:lnTo>
                  <a:lnTo>
                    <a:pt x="17780" y="91948"/>
                  </a:lnTo>
                  <a:lnTo>
                    <a:pt x="10795" y="84455"/>
                  </a:lnTo>
                  <a:lnTo>
                    <a:pt x="5334" y="75692"/>
                  </a:lnTo>
                  <a:lnTo>
                    <a:pt x="1651" y="66040"/>
                  </a:lnTo>
                  <a:lnTo>
                    <a:pt x="0" y="55880"/>
                  </a:lnTo>
                  <a:lnTo>
                    <a:pt x="381" y="45593"/>
                  </a:lnTo>
                  <a:lnTo>
                    <a:pt x="2667" y="35560"/>
                  </a:lnTo>
                  <a:lnTo>
                    <a:pt x="6858" y="26162"/>
                  </a:lnTo>
                  <a:lnTo>
                    <a:pt x="12827" y="17780"/>
                  </a:lnTo>
                  <a:lnTo>
                    <a:pt x="20320" y="10795"/>
                  </a:lnTo>
                  <a:lnTo>
                    <a:pt x="29210" y="5334"/>
                  </a:lnTo>
                  <a:lnTo>
                    <a:pt x="38735" y="1651"/>
                  </a:lnTo>
                  <a:lnTo>
                    <a:pt x="48895" y="0"/>
                  </a:lnTo>
                  <a:lnTo>
                    <a:pt x="59182" y="381"/>
                  </a:lnTo>
                  <a:lnTo>
                    <a:pt x="69215" y="2667"/>
                  </a:lnTo>
                  <a:lnTo>
                    <a:pt x="78613" y="6858"/>
                  </a:lnTo>
                  <a:lnTo>
                    <a:pt x="86995" y="12827"/>
                  </a:lnTo>
                  <a:lnTo>
                    <a:pt x="93980" y="20320"/>
                  </a:lnTo>
                  <a:lnTo>
                    <a:pt x="99441" y="29083"/>
                  </a:lnTo>
                  <a:lnTo>
                    <a:pt x="103124" y="38735"/>
                  </a:lnTo>
                  <a:lnTo>
                    <a:pt x="104775" y="488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2665219" y="6475371"/>
            <a:ext cx="104775" cy="104775"/>
            <a:chOff x="0" y="0"/>
            <a:chExt cx="104775" cy="1047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104775" h="104775">
                  <a:moveTo>
                    <a:pt x="104775" y="52324"/>
                  </a:moveTo>
                  <a:lnTo>
                    <a:pt x="104394" y="59182"/>
                  </a:lnTo>
                  <a:lnTo>
                    <a:pt x="102108" y="69215"/>
                  </a:lnTo>
                  <a:lnTo>
                    <a:pt x="97917" y="78613"/>
                  </a:lnTo>
                  <a:lnTo>
                    <a:pt x="91948" y="86995"/>
                  </a:lnTo>
                  <a:lnTo>
                    <a:pt x="84455" y="93980"/>
                  </a:lnTo>
                  <a:lnTo>
                    <a:pt x="75692" y="99441"/>
                  </a:lnTo>
                  <a:lnTo>
                    <a:pt x="66040" y="103124"/>
                  </a:lnTo>
                  <a:lnTo>
                    <a:pt x="55880" y="104775"/>
                  </a:lnTo>
                  <a:lnTo>
                    <a:pt x="45593" y="104394"/>
                  </a:lnTo>
                  <a:lnTo>
                    <a:pt x="35560" y="102108"/>
                  </a:lnTo>
                  <a:lnTo>
                    <a:pt x="26162" y="97917"/>
                  </a:lnTo>
                  <a:lnTo>
                    <a:pt x="17780" y="91948"/>
                  </a:lnTo>
                  <a:lnTo>
                    <a:pt x="10795" y="84455"/>
                  </a:lnTo>
                  <a:lnTo>
                    <a:pt x="5334" y="75692"/>
                  </a:lnTo>
                  <a:lnTo>
                    <a:pt x="1651" y="66040"/>
                  </a:lnTo>
                  <a:lnTo>
                    <a:pt x="0" y="55880"/>
                  </a:lnTo>
                  <a:lnTo>
                    <a:pt x="381" y="45593"/>
                  </a:lnTo>
                  <a:lnTo>
                    <a:pt x="2667" y="35560"/>
                  </a:lnTo>
                  <a:lnTo>
                    <a:pt x="6858" y="26162"/>
                  </a:lnTo>
                  <a:lnTo>
                    <a:pt x="12827" y="17780"/>
                  </a:lnTo>
                  <a:lnTo>
                    <a:pt x="20320" y="10795"/>
                  </a:lnTo>
                  <a:lnTo>
                    <a:pt x="29210" y="5334"/>
                  </a:lnTo>
                  <a:lnTo>
                    <a:pt x="38735" y="1651"/>
                  </a:lnTo>
                  <a:lnTo>
                    <a:pt x="48895" y="0"/>
                  </a:lnTo>
                  <a:lnTo>
                    <a:pt x="59182" y="381"/>
                  </a:lnTo>
                  <a:lnTo>
                    <a:pt x="69215" y="2667"/>
                  </a:lnTo>
                  <a:lnTo>
                    <a:pt x="78613" y="6858"/>
                  </a:lnTo>
                  <a:lnTo>
                    <a:pt x="86995" y="12827"/>
                  </a:lnTo>
                  <a:lnTo>
                    <a:pt x="93980" y="20320"/>
                  </a:lnTo>
                  <a:lnTo>
                    <a:pt x="99441" y="29083"/>
                  </a:lnTo>
                  <a:lnTo>
                    <a:pt x="103124" y="38735"/>
                  </a:lnTo>
                  <a:lnTo>
                    <a:pt x="104775" y="488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2665219" y="7075446"/>
            <a:ext cx="104775" cy="104775"/>
            <a:chOff x="0" y="0"/>
            <a:chExt cx="104775" cy="10477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104775" h="104775">
                  <a:moveTo>
                    <a:pt x="104775" y="52324"/>
                  </a:moveTo>
                  <a:lnTo>
                    <a:pt x="104394" y="59182"/>
                  </a:lnTo>
                  <a:lnTo>
                    <a:pt x="102108" y="69215"/>
                  </a:lnTo>
                  <a:lnTo>
                    <a:pt x="97917" y="78613"/>
                  </a:lnTo>
                  <a:lnTo>
                    <a:pt x="91948" y="86995"/>
                  </a:lnTo>
                  <a:lnTo>
                    <a:pt x="84455" y="93980"/>
                  </a:lnTo>
                  <a:lnTo>
                    <a:pt x="75692" y="99441"/>
                  </a:lnTo>
                  <a:lnTo>
                    <a:pt x="66040" y="103124"/>
                  </a:lnTo>
                  <a:lnTo>
                    <a:pt x="55880" y="104775"/>
                  </a:lnTo>
                  <a:lnTo>
                    <a:pt x="45593" y="104394"/>
                  </a:lnTo>
                  <a:lnTo>
                    <a:pt x="35560" y="102108"/>
                  </a:lnTo>
                  <a:lnTo>
                    <a:pt x="26162" y="97917"/>
                  </a:lnTo>
                  <a:lnTo>
                    <a:pt x="17780" y="91948"/>
                  </a:lnTo>
                  <a:lnTo>
                    <a:pt x="10795" y="84455"/>
                  </a:lnTo>
                  <a:lnTo>
                    <a:pt x="5334" y="75692"/>
                  </a:lnTo>
                  <a:lnTo>
                    <a:pt x="1651" y="66040"/>
                  </a:lnTo>
                  <a:lnTo>
                    <a:pt x="0" y="55880"/>
                  </a:lnTo>
                  <a:lnTo>
                    <a:pt x="381" y="45593"/>
                  </a:lnTo>
                  <a:lnTo>
                    <a:pt x="2667" y="35560"/>
                  </a:lnTo>
                  <a:lnTo>
                    <a:pt x="6858" y="26162"/>
                  </a:lnTo>
                  <a:lnTo>
                    <a:pt x="12827" y="17780"/>
                  </a:lnTo>
                  <a:lnTo>
                    <a:pt x="20320" y="10795"/>
                  </a:lnTo>
                  <a:lnTo>
                    <a:pt x="29210" y="5334"/>
                  </a:lnTo>
                  <a:lnTo>
                    <a:pt x="38735" y="1651"/>
                  </a:lnTo>
                  <a:lnTo>
                    <a:pt x="48895" y="0"/>
                  </a:lnTo>
                  <a:lnTo>
                    <a:pt x="59182" y="381"/>
                  </a:lnTo>
                  <a:lnTo>
                    <a:pt x="69215" y="2667"/>
                  </a:lnTo>
                  <a:lnTo>
                    <a:pt x="78613" y="6858"/>
                  </a:lnTo>
                  <a:lnTo>
                    <a:pt x="86995" y="12827"/>
                  </a:lnTo>
                  <a:lnTo>
                    <a:pt x="93980" y="20320"/>
                  </a:lnTo>
                  <a:lnTo>
                    <a:pt x="99441" y="29083"/>
                  </a:lnTo>
                  <a:lnTo>
                    <a:pt x="103124" y="38735"/>
                  </a:lnTo>
                  <a:lnTo>
                    <a:pt x="104775" y="488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2665219" y="7675521"/>
            <a:ext cx="104775" cy="104775"/>
            <a:chOff x="0" y="0"/>
            <a:chExt cx="104775" cy="10477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104775" h="104775">
                  <a:moveTo>
                    <a:pt x="104775" y="52324"/>
                  </a:moveTo>
                  <a:lnTo>
                    <a:pt x="104394" y="59182"/>
                  </a:lnTo>
                  <a:lnTo>
                    <a:pt x="102108" y="69215"/>
                  </a:lnTo>
                  <a:lnTo>
                    <a:pt x="97917" y="78613"/>
                  </a:lnTo>
                  <a:lnTo>
                    <a:pt x="91948" y="86995"/>
                  </a:lnTo>
                  <a:lnTo>
                    <a:pt x="84455" y="93980"/>
                  </a:lnTo>
                  <a:lnTo>
                    <a:pt x="75692" y="99441"/>
                  </a:lnTo>
                  <a:lnTo>
                    <a:pt x="66040" y="103124"/>
                  </a:lnTo>
                  <a:lnTo>
                    <a:pt x="55880" y="104775"/>
                  </a:lnTo>
                  <a:lnTo>
                    <a:pt x="45593" y="104394"/>
                  </a:lnTo>
                  <a:lnTo>
                    <a:pt x="35560" y="102108"/>
                  </a:lnTo>
                  <a:lnTo>
                    <a:pt x="26162" y="97917"/>
                  </a:lnTo>
                  <a:lnTo>
                    <a:pt x="17780" y="91948"/>
                  </a:lnTo>
                  <a:lnTo>
                    <a:pt x="10795" y="84455"/>
                  </a:lnTo>
                  <a:lnTo>
                    <a:pt x="5334" y="75692"/>
                  </a:lnTo>
                  <a:lnTo>
                    <a:pt x="1651" y="66040"/>
                  </a:lnTo>
                  <a:lnTo>
                    <a:pt x="0" y="55880"/>
                  </a:lnTo>
                  <a:lnTo>
                    <a:pt x="381" y="45593"/>
                  </a:lnTo>
                  <a:lnTo>
                    <a:pt x="2667" y="35560"/>
                  </a:lnTo>
                  <a:lnTo>
                    <a:pt x="6858" y="26162"/>
                  </a:lnTo>
                  <a:lnTo>
                    <a:pt x="12827" y="17780"/>
                  </a:lnTo>
                  <a:lnTo>
                    <a:pt x="20320" y="10795"/>
                  </a:lnTo>
                  <a:lnTo>
                    <a:pt x="29210" y="5334"/>
                  </a:lnTo>
                  <a:lnTo>
                    <a:pt x="38735" y="1651"/>
                  </a:lnTo>
                  <a:lnTo>
                    <a:pt x="48895" y="0"/>
                  </a:lnTo>
                  <a:lnTo>
                    <a:pt x="59182" y="381"/>
                  </a:lnTo>
                  <a:lnTo>
                    <a:pt x="69215" y="2667"/>
                  </a:lnTo>
                  <a:lnTo>
                    <a:pt x="78613" y="6858"/>
                  </a:lnTo>
                  <a:lnTo>
                    <a:pt x="86995" y="12827"/>
                  </a:lnTo>
                  <a:lnTo>
                    <a:pt x="93980" y="20320"/>
                  </a:lnTo>
                  <a:lnTo>
                    <a:pt x="99441" y="29083"/>
                  </a:lnTo>
                  <a:lnTo>
                    <a:pt x="103124" y="38735"/>
                  </a:lnTo>
                  <a:lnTo>
                    <a:pt x="104775" y="488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Freeform 15"/>
          <p:cNvSpPr/>
          <p:nvPr/>
        </p:nvSpPr>
        <p:spPr>
          <a:xfrm>
            <a:off x="9945691" y="1943976"/>
            <a:ext cx="733425" cy="723900"/>
          </a:xfrm>
          <a:custGeom>
            <a:avLst/>
            <a:gdLst/>
            <a:ahLst/>
            <a:cxnLst/>
            <a:rect l="l" t="t" r="r" b="b"/>
            <a:pathLst>
              <a:path w="733425" h="723900">
                <a:moveTo>
                  <a:pt x="0" y="0"/>
                </a:moveTo>
                <a:lnTo>
                  <a:pt x="733425" y="0"/>
                </a:lnTo>
                <a:lnTo>
                  <a:pt x="733425" y="723900"/>
                </a:lnTo>
                <a:lnTo>
                  <a:pt x="0" y="7239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0446210" y="2445172"/>
            <a:ext cx="10286962" cy="5396627"/>
          </a:xfrm>
          <a:custGeom>
            <a:avLst/>
            <a:gdLst/>
            <a:ahLst/>
            <a:cxnLst/>
            <a:rect l="l" t="t" r="r" b="b"/>
            <a:pathLst>
              <a:path w="10286962" h="5396627">
                <a:moveTo>
                  <a:pt x="0" y="0"/>
                </a:moveTo>
                <a:lnTo>
                  <a:pt x="10286962" y="0"/>
                </a:lnTo>
                <a:lnTo>
                  <a:pt x="10286962" y="5396627"/>
                </a:lnTo>
                <a:lnTo>
                  <a:pt x="0" y="53966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</a:blip>
            <a:stretch>
              <a:fillRect r="-41111" b="-1313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2360419" y="1550584"/>
            <a:ext cx="7157704" cy="1374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140"/>
              </a:lnSpc>
            </a:pPr>
            <a:r>
              <a:rPr lang="en-US" sz="7957">
                <a:solidFill>
                  <a:srgbClr val="FFFFFF"/>
                </a:solidFill>
                <a:latin typeface="Stolzl 1"/>
              </a:rPr>
              <a:t>Authorize.net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513590" y="3754507"/>
            <a:ext cx="10440410" cy="4162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25"/>
              </a:lnSpc>
            </a:pPr>
            <a:r>
              <a:rPr lang="en-US" sz="2690" dirty="0">
                <a:solidFill>
                  <a:srgbClr val="FFFFFF"/>
                </a:solidFill>
                <a:latin typeface="Stolzl 1"/>
              </a:rPr>
              <a:t>Key Features:</a:t>
            </a:r>
          </a:p>
          <a:p>
            <a:pPr lvl="1">
              <a:lnSpc>
                <a:spcPts val="4725"/>
              </a:lnSpc>
            </a:pPr>
            <a:r>
              <a:rPr lang="en-US" sz="2690" dirty="0">
                <a:solidFill>
                  <a:srgbClr val="FFFFFF"/>
                </a:solidFill>
                <a:latin typeface="Stolzl 1"/>
              </a:rPr>
              <a:t>Does not support cash discount</a:t>
            </a:r>
          </a:p>
          <a:p>
            <a:pPr lvl="1">
              <a:lnSpc>
                <a:spcPts val="4725"/>
              </a:lnSpc>
            </a:pPr>
            <a:r>
              <a:rPr lang="en-US" sz="2690" dirty="0">
                <a:solidFill>
                  <a:srgbClr val="FFFFFF"/>
                </a:solidFill>
                <a:latin typeface="Stolzl 1"/>
              </a:rPr>
              <a:t>Invoicing/recurring subscriptions</a:t>
            </a:r>
          </a:p>
          <a:p>
            <a:pPr lvl="1">
              <a:lnSpc>
                <a:spcPts val="4725"/>
              </a:lnSpc>
            </a:pPr>
            <a:r>
              <a:rPr lang="en-US" sz="2690" dirty="0">
                <a:solidFill>
                  <a:srgbClr val="FFFFFF"/>
                </a:solidFill>
                <a:latin typeface="Stolzl 1"/>
              </a:rPr>
              <a:t>Supports integrations via the API and 3rd party plugins</a:t>
            </a:r>
          </a:p>
          <a:p>
            <a:pPr lvl="1">
              <a:lnSpc>
                <a:spcPts val="4725"/>
              </a:lnSpc>
            </a:pPr>
            <a:r>
              <a:rPr lang="en-US" sz="2690" dirty="0">
                <a:solidFill>
                  <a:srgbClr val="FFFFFF"/>
                </a:solidFill>
                <a:latin typeface="Stolzl 1"/>
              </a:rPr>
              <a:t>Email receipts</a:t>
            </a:r>
          </a:p>
          <a:p>
            <a:pPr lvl="1">
              <a:lnSpc>
                <a:spcPts val="4725"/>
              </a:lnSpc>
            </a:pPr>
            <a:r>
              <a:rPr lang="en-US" sz="2690" dirty="0">
                <a:solidFill>
                  <a:srgbClr val="FFFFFF"/>
                </a:solidFill>
                <a:latin typeface="Stolzl 1"/>
              </a:rPr>
              <a:t>Supports ACH processing</a:t>
            </a:r>
          </a:p>
          <a:p>
            <a:pPr lvl="1">
              <a:lnSpc>
                <a:spcPts val="4725"/>
              </a:lnSpc>
            </a:pPr>
            <a:r>
              <a:rPr lang="en-US" sz="2690" dirty="0">
                <a:solidFill>
                  <a:srgbClr val="FFFFFF"/>
                </a:solidFill>
                <a:latin typeface="Stolzl 1"/>
              </a:rPr>
              <a:t>WooCommerce integration (additional fees may apply)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33400" y="-3203200"/>
            <a:ext cx="19021425" cy="24612600"/>
          </a:xfrm>
          <a:custGeom>
            <a:avLst/>
            <a:gdLst/>
            <a:ahLst/>
            <a:cxnLst/>
            <a:rect l="l" t="t" r="r" b="b"/>
            <a:pathLst>
              <a:path w="19021425" h="24612600">
                <a:moveTo>
                  <a:pt x="0" y="0"/>
                </a:moveTo>
                <a:lnTo>
                  <a:pt x="19021425" y="0"/>
                </a:lnTo>
                <a:lnTo>
                  <a:pt x="19021425" y="24612600"/>
                </a:lnTo>
                <a:lnTo>
                  <a:pt x="0" y="24612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2665219" y="4675146"/>
            <a:ext cx="104775" cy="104775"/>
            <a:chOff x="0" y="0"/>
            <a:chExt cx="104775" cy="1047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104775" h="104775">
                  <a:moveTo>
                    <a:pt x="104775" y="52324"/>
                  </a:moveTo>
                  <a:lnTo>
                    <a:pt x="104394" y="59182"/>
                  </a:lnTo>
                  <a:lnTo>
                    <a:pt x="102108" y="69215"/>
                  </a:lnTo>
                  <a:lnTo>
                    <a:pt x="97917" y="78613"/>
                  </a:lnTo>
                  <a:lnTo>
                    <a:pt x="91948" y="86995"/>
                  </a:lnTo>
                  <a:lnTo>
                    <a:pt x="84455" y="93980"/>
                  </a:lnTo>
                  <a:lnTo>
                    <a:pt x="75692" y="99441"/>
                  </a:lnTo>
                  <a:lnTo>
                    <a:pt x="66040" y="103124"/>
                  </a:lnTo>
                  <a:lnTo>
                    <a:pt x="55880" y="104775"/>
                  </a:lnTo>
                  <a:lnTo>
                    <a:pt x="45593" y="104394"/>
                  </a:lnTo>
                  <a:lnTo>
                    <a:pt x="35560" y="102108"/>
                  </a:lnTo>
                  <a:lnTo>
                    <a:pt x="26162" y="97917"/>
                  </a:lnTo>
                  <a:lnTo>
                    <a:pt x="17780" y="91948"/>
                  </a:lnTo>
                  <a:lnTo>
                    <a:pt x="10795" y="84455"/>
                  </a:lnTo>
                  <a:lnTo>
                    <a:pt x="5334" y="75692"/>
                  </a:lnTo>
                  <a:lnTo>
                    <a:pt x="1651" y="66040"/>
                  </a:lnTo>
                  <a:lnTo>
                    <a:pt x="0" y="55880"/>
                  </a:lnTo>
                  <a:lnTo>
                    <a:pt x="381" y="45593"/>
                  </a:lnTo>
                  <a:lnTo>
                    <a:pt x="2667" y="35560"/>
                  </a:lnTo>
                  <a:lnTo>
                    <a:pt x="6858" y="26162"/>
                  </a:lnTo>
                  <a:lnTo>
                    <a:pt x="12827" y="17780"/>
                  </a:lnTo>
                  <a:lnTo>
                    <a:pt x="20320" y="10795"/>
                  </a:lnTo>
                  <a:lnTo>
                    <a:pt x="29210" y="5334"/>
                  </a:lnTo>
                  <a:lnTo>
                    <a:pt x="38735" y="1651"/>
                  </a:lnTo>
                  <a:lnTo>
                    <a:pt x="48895" y="0"/>
                  </a:lnTo>
                  <a:lnTo>
                    <a:pt x="59182" y="381"/>
                  </a:lnTo>
                  <a:lnTo>
                    <a:pt x="69215" y="2667"/>
                  </a:lnTo>
                  <a:lnTo>
                    <a:pt x="78613" y="6858"/>
                  </a:lnTo>
                  <a:lnTo>
                    <a:pt x="86995" y="12827"/>
                  </a:lnTo>
                  <a:lnTo>
                    <a:pt x="93980" y="20320"/>
                  </a:lnTo>
                  <a:lnTo>
                    <a:pt x="99441" y="29083"/>
                  </a:lnTo>
                  <a:lnTo>
                    <a:pt x="103124" y="38735"/>
                  </a:lnTo>
                  <a:lnTo>
                    <a:pt x="104775" y="488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2665219" y="5275221"/>
            <a:ext cx="104775" cy="104775"/>
            <a:chOff x="0" y="0"/>
            <a:chExt cx="104775" cy="1047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104775" h="104775">
                  <a:moveTo>
                    <a:pt x="104775" y="52324"/>
                  </a:moveTo>
                  <a:lnTo>
                    <a:pt x="104394" y="59182"/>
                  </a:lnTo>
                  <a:lnTo>
                    <a:pt x="102108" y="69215"/>
                  </a:lnTo>
                  <a:lnTo>
                    <a:pt x="97917" y="78613"/>
                  </a:lnTo>
                  <a:lnTo>
                    <a:pt x="91948" y="86995"/>
                  </a:lnTo>
                  <a:lnTo>
                    <a:pt x="84455" y="93980"/>
                  </a:lnTo>
                  <a:lnTo>
                    <a:pt x="75692" y="99441"/>
                  </a:lnTo>
                  <a:lnTo>
                    <a:pt x="66040" y="103124"/>
                  </a:lnTo>
                  <a:lnTo>
                    <a:pt x="55880" y="104775"/>
                  </a:lnTo>
                  <a:lnTo>
                    <a:pt x="45593" y="104394"/>
                  </a:lnTo>
                  <a:lnTo>
                    <a:pt x="35560" y="102108"/>
                  </a:lnTo>
                  <a:lnTo>
                    <a:pt x="26162" y="97917"/>
                  </a:lnTo>
                  <a:lnTo>
                    <a:pt x="17780" y="91948"/>
                  </a:lnTo>
                  <a:lnTo>
                    <a:pt x="10795" y="84455"/>
                  </a:lnTo>
                  <a:lnTo>
                    <a:pt x="5334" y="75692"/>
                  </a:lnTo>
                  <a:lnTo>
                    <a:pt x="1651" y="66040"/>
                  </a:lnTo>
                  <a:lnTo>
                    <a:pt x="0" y="55880"/>
                  </a:lnTo>
                  <a:lnTo>
                    <a:pt x="381" y="45593"/>
                  </a:lnTo>
                  <a:lnTo>
                    <a:pt x="2667" y="35560"/>
                  </a:lnTo>
                  <a:lnTo>
                    <a:pt x="6858" y="26162"/>
                  </a:lnTo>
                  <a:lnTo>
                    <a:pt x="12827" y="17780"/>
                  </a:lnTo>
                  <a:lnTo>
                    <a:pt x="20320" y="10795"/>
                  </a:lnTo>
                  <a:lnTo>
                    <a:pt x="29210" y="5334"/>
                  </a:lnTo>
                  <a:lnTo>
                    <a:pt x="38735" y="1651"/>
                  </a:lnTo>
                  <a:lnTo>
                    <a:pt x="48895" y="0"/>
                  </a:lnTo>
                  <a:lnTo>
                    <a:pt x="59182" y="381"/>
                  </a:lnTo>
                  <a:lnTo>
                    <a:pt x="69215" y="2667"/>
                  </a:lnTo>
                  <a:lnTo>
                    <a:pt x="78613" y="6858"/>
                  </a:lnTo>
                  <a:lnTo>
                    <a:pt x="86995" y="12827"/>
                  </a:lnTo>
                  <a:lnTo>
                    <a:pt x="93980" y="20320"/>
                  </a:lnTo>
                  <a:lnTo>
                    <a:pt x="99441" y="29083"/>
                  </a:lnTo>
                  <a:lnTo>
                    <a:pt x="103124" y="38735"/>
                  </a:lnTo>
                  <a:lnTo>
                    <a:pt x="104775" y="488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2665219" y="5875296"/>
            <a:ext cx="104775" cy="104775"/>
            <a:chOff x="0" y="0"/>
            <a:chExt cx="104775" cy="1047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104775" h="104775">
                  <a:moveTo>
                    <a:pt x="104775" y="52324"/>
                  </a:moveTo>
                  <a:lnTo>
                    <a:pt x="104394" y="59182"/>
                  </a:lnTo>
                  <a:lnTo>
                    <a:pt x="102108" y="69215"/>
                  </a:lnTo>
                  <a:lnTo>
                    <a:pt x="97917" y="78613"/>
                  </a:lnTo>
                  <a:lnTo>
                    <a:pt x="91948" y="86995"/>
                  </a:lnTo>
                  <a:lnTo>
                    <a:pt x="84455" y="93980"/>
                  </a:lnTo>
                  <a:lnTo>
                    <a:pt x="75692" y="99441"/>
                  </a:lnTo>
                  <a:lnTo>
                    <a:pt x="66040" y="103124"/>
                  </a:lnTo>
                  <a:lnTo>
                    <a:pt x="55880" y="104775"/>
                  </a:lnTo>
                  <a:lnTo>
                    <a:pt x="45593" y="104394"/>
                  </a:lnTo>
                  <a:lnTo>
                    <a:pt x="35560" y="102108"/>
                  </a:lnTo>
                  <a:lnTo>
                    <a:pt x="26162" y="97917"/>
                  </a:lnTo>
                  <a:lnTo>
                    <a:pt x="17780" y="91948"/>
                  </a:lnTo>
                  <a:lnTo>
                    <a:pt x="10795" y="84455"/>
                  </a:lnTo>
                  <a:lnTo>
                    <a:pt x="5334" y="75692"/>
                  </a:lnTo>
                  <a:lnTo>
                    <a:pt x="1651" y="66040"/>
                  </a:lnTo>
                  <a:lnTo>
                    <a:pt x="0" y="55880"/>
                  </a:lnTo>
                  <a:lnTo>
                    <a:pt x="381" y="45593"/>
                  </a:lnTo>
                  <a:lnTo>
                    <a:pt x="2667" y="35560"/>
                  </a:lnTo>
                  <a:lnTo>
                    <a:pt x="6858" y="26162"/>
                  </a:lnTo>
                  <a:lnTo>
                    <a:pt x="12827" y="17780"/>
                  </a:lnTo>
                  <a:lnTo>
                    <a:pt x="20320" y="10795"/>
                  </a:lnTo>
                  <a:lnTo>
                    <a:pt x="29210" y="5334"/>
                  </a:lnTo>
                  <a:lnTo>
                    <a:pt x="38735" y="1651"/>
                  </a:lnTo>
                  <a:lnTo>
                    <a:pt x="48895" y="0"/>
                  </a:lnTo>
                  <a:lnTo>
                    <a:pt x="59182" y="381"/>
                  </a:lnTo>
                  <a:lnTo>
                    <a:pt x="69215" y="2667"/>
                  </a:lnTo>
                  <a:lnTo>
                    <a:pt x="78613" y="6858"/>
                  </a:lnTo>
                  <a:lnTo>
                    <a:pt x="86995" y="12827"/>
                  </a:lnTo>
                  <a:lnTo>
                    <a:pt x="93980" y="20320"/>
                  </a:lnTo>
                  <a:lnTo>
                    <a:pt x="99441" y="29083"/>
                  </a:lnTo>
                  <a:lnTo>
                    <a:pt x="103124" y="38735"/>
                  </a:lnTo>
                  <a:lnTo>
                    <a:pt x="104775" y="488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2665219" y="6475371"/>
            <a:ext cx="104775" cy="104775"/>
            <a:chOff x="0" y="0"/>
            <a:chExt cx="104775" cy="1047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104775" h="104775">
                  <a:moveTo>
                    <a:pt x="104775" y="52324"/>
                  </a:moveTo>
                  <a:lnTo>
                    <a:pt x="104394" y="59182"/>
                  </a:lnTo>
                  <a:lnTo>
                    <a:pt x="102108" y="69215"/>
                  </a:lnTo>
                  <a:lnTo>
                    <a:pt x="97917" y="78613"/>
                  </a:lnTo>
                  <a:lnTo>
                    <a:pt x="91948" y="86995"/>
                  </a:lnTo>
                  <a:lnTo>
                    <a:pt x="84455" y="93980"/>
                  </a:lnTo>
                  <a:lnTo>
                    <a:pt x="75692" y="99441"/>
                  </a:lnTo>
                  <a:lnTo>
                    <a:pt x="66040" y="103124"/>
                  </a:lnTo>
                  <a:lnTo>
                    <a:pt x="55880" y="104775"/>
                  </a:lnTo>
                  <a:lnTo>
                    <a:pt x="45593" y="104394"/>
                  </a:lnTo>
                  <a:lnTo>
                    <a:pt x="35560" y="102108"/>
                  </a:lnTo>
                  <a:lnTo>
                    <a:pt x="26162" y="97917"/>
                  </a:lnTo>
                  <a:lnTo>
                    <a:pt x="17780" y="91948"/>
                  </a:lnTo>
                  <a:lnTo>
                    <a:pt x="10795" y="84455"/>
                  </a:lnTo>
                  <a:lnTo>
                    <a:pt x="5334" y="75692"/>
                  </a:lnTo>
                  <a:lnTo>
                    <a:pt x="1651" y="66040"/>
                  </a:lnTo>
                  <a:lnTo>
                    <a:pt x="0" y="55880"/>
                  </a:lnTo>
                  <a:lnTo>
                    <a:pt x="381" y="45593"/>
                  </a:lnTo>
                  <a:lnTo>
                    <a:pt x="2667" y="35560"/>
                  </a:lnTo>
                  <a:lnTo>
                    <a:pt x="6858" y="26162"/>
                  </a:lnTo>
                  <a:lnTo>
                    <a:pt x="12827" y="17780"/>
                  </a:lnTo>
                  <a:lnTo>
                    <a:pt x="20320" y="10795"/>
                  </a:lnTo>
                  <a:lnTo>
                    <a:pt x="29210" y="5334"/>
                  </a:lnTo>
                  <a:lnTo>
                    <a:pt x="38735" y="1651"/>
                  </a:lnTo>
                  <a:lnTo>
                    <a:pt x="48895" y="0"/>
                  </a:lnTo>
                  <a:lnTo>
                    <a:pt x="59182" y="381"/>
                  </a:lnTo>
                  <a:lnTo>
                    <a:pt x="69215" y="2667"/>
                  </a:lnTo>
                  <a:lnTo>
                    <a:pt x="78613" y="6858"/>
                  </a:lnTo>
                  <a:lnTo>
                    <a:pt x="86995" y="12827"/>
                  </a:lnTo>
                  <a:lnTo>
                    <a:pt x="93980" y="20320"/>
                  </a:lnTo>
                  <a:lnTo>
                    <a:pt x="99441" y="29083"/>
                  </a:lnTo>
                  <a:lnTo>
                    <a:pt x="103124" y="38735"/>
                  </a:lnTo>
                  <a:lnTo>
                    <a:pt x="104775" y="488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2665219" y="7075446"/>
            <a:ext cx="104775" cy="104775"/>
            <a:chOff x="0" y="0"/>
            <a:chExt cx="104775" cy="10477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104775" h="104775">
                  <a:moveTo>
                    <a:pt x="104775" y="52324"/>
                  </a:moveTo>
                  <a:lnTo>
                    <a:pt x="104394" y="59182"/>
                  </a:lnTo>
                  <a:lnTo>
                    <a:pt x="102108" y="69215"/>
                  </a:lnTo>
                  <a:lnTo>
                    <a:pt x="97917" y="78613"/>
                  </a:lnTo>
                  <a:lnTo>
                    <a:pt x="91948" y="86995"/>
                  </a:lnTo>
                  <a:lnTo>
                    <a:pt x="84455" y="93980"/>
                  </a:lnTo>
                  <a:lnTo>
                    <a:pt x="75692" y="99441"/>
                  </a:lnTo>
                  <a:lnTo>
                    <a:pt x="66040" y="103124"/>
                  </a:lnTo>
                  <a:lnTo>
                    <a:pt x="55880" y="104775"/>
                  </a:lnTo>
                  <a:lnTo>
                    <a:pt x="45593" y="104394"/>
                  </a:lnTo>
                  <a:lnTo>
                    <a:pt x="35560" y="102108"/>
                  </a:lnTo>
                  <a:lnTo>
                    <a:pt x="26162" y="97917"/>
                  </a:lnTo>
                  <a:lnTo>
                    <a:pt x="17780" y="91948"/>
                  </a:lnTo>
                  <a:lnTo>
                    <a:pt x="10795" y="84455"/>
                  </a:lnTo>
                  <a:lnTo>
                    <a:pt x="5334" y="75692"/>
                  </a:lnTo>
                  <a:lnTo>
                    <a:pt x="1651" y="66040"/>
                  </a:lnTo>
                  <a:lnTo>
                    <a:pt x="0" y="55880"/>
                  </a:lnTo>
                  <a:lnTo>
                    <a:pt x="381" y="45593"/>
                  </a:lnTo>
                  <a:lnTo>
                    <a:pt x="2667" y="35560"/>
                  </a:lnTo>
                  <a:lnTo>
                    <a:pt x="6858" y="26162"/>
                  </a:lnTo>
                  <a:lnTo>
                    <a:pt x="12827" y="17780"/>
                  </a:lnTo>
                  <a:lnTo>
                    <a:pt x="20320" y="10795"/>
                  </a:lnTo>
                  <a:lnTo>
                    <a:pt x="29210" y="5334"/>
                  </a:lnTo>
                  <a:lnTo>
                    <a:pt x="38735" y="1651"/>
                  </a:lnTo>
                  <a:lnTo>
                    <a:pt x="48895" y="0"/>
                  </a:lnTo>
                  <a:lnTo>
                    <a:pt x="59182" y="381"/>
                  </a:lnTo>
                  <a:lnTo>
                    <a:pt x="69215" y="2667"/>
                  </a:lnTo>
                  <a:lnTo>
                    <a:pt x="78613" y="6858"/>
                  </a:lnTo>
                  <a:lnTo>
                    <a:pt x="86995" y="12827"/>
                  </a:lnTo>
                  <a:lnTo>
                    <a:pt x="93980" y="20320"/>
                  </a:lnTo>
                  <a:lnTo>
                    <a:pt x="99441" y="29083"/>
                  </a:lnTo>
                  <a:lnTo>
                    <a:pt x="103124" y="38735"/>
                  </a:lnTo>
                  <a:lnTo>
                    <a:pt x="104775" y="488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2665219" y="7675521"/>
            <a:ext cx="104775" cy="104775"/>
            <a:chOff x="0" y="0"/>
            <a:chExt cx="104775" cy="10477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104775" h="104775">
                  <a:moveTo>
                    <a:pt x="104775" y="52324"/>
                  </a:moveTo>
                  <a:lnTo>
                    <a:pt x="104394" y="59182"/>
                  </a:lnTo>
                  <a:lnTo>
                    <a:pt x="102108" y="69215"/>
                  </a:lnTo>
                  <a:lnTo>
                    <a:pt x="97917" y="78613"/>
                  </a:lnTo>
                  <a:lnTo>
                    <a:pt x="91948" y="86995"/>
                  </a:lnTo>
                  <a:lnTo>
                    <a:pt x="84455" y="93980"/>
                  </a:lnTo>
                  <a:lnTo>
                    <a:pt x="75692" y="99441"/>
                  </a:lnTo>
                  <a:lnTo>
                    <a:pt x="66040" y="103124"/>
                  </a:lnTo>
                  <a:lnTo>
                    <a:pt x="55880" y="104775"/>
                  </a:lnTo>
                  <a:lnTo>
                    <a:pt x="45593" y="104394"/>
                  </a:lnTo>
                  <a:lnTo>
                    <a:pt x="35560" y="102108"/>
                  </a:lnTo>
                  <a:lnTo>
                    <a:pt x="26162" y="97917"/>
                  </a:lnTo>
                  <a:lnTo>
                    <a:pt x="17780" y="91948"/>
                  </a:lnTo>
                  <a:lnTo>
                    <a:pt x="10795" y="84455"/>
                  </a:lnTo>
                  <a:lnTo>
                    <a:pt x="5334" y="75692"/>
                  </a:lnTo>
                  <a:lnTo>
                    <a:pt x="1651" y="66040"/>
                  </a:lnTo>
                  <a:lnTo>
                    <a:pt x="0" y="55880"/>
                  </a:lnTo>
                  <a:lnTo>
                    <a:pt x="381" y="45593"/>
                  </a:lnTo>
                  <a:lnTo>
                    <a:pt x="2667" y="35560"/>
                  </a:lnTo>
                  <a:lnTo>
                    <a:pt x="6858" y="26162"/>
                  </a:lnTo>
                  <a:lnTo>
                    <a:pt x="12827" y="17780"/>
                  </a:lnTo>
                  <a:lnTo>
                    <a:pt x="20320" y="10795"/>
                  </a:lnTo>
                  <a:lnTo>
                    <a:pt x="29210" y="5334"/>
                  </a:lnTo>
                  <a:lnTo>
                    <a:pt x="38735" y="1651"/>
                  </a:lnTo>
                  <a:lnTo>
                    <a:pt x="48895" y="0"/>
                  </a:lnTo>
                  <a:lnTo>
                    <a:pt x="59182" y="381"/>
                  </a:lnTo>
                  <a:lnTo>
                    <a:pt x="69215" y="2667"/>
                  </a:lnTo>
                  <a:lnTo>
                    <a:pt x="78613" y="6858"/>
                  </a:lnTo>
                  <a:lnTo>
                    <a:pt x="86995" y="12827"/>
                  </a:lnTo>
                  <a:lnTo>
                    <a:pt x="93980" y="20320"/>
                  </a:lnTo>
                  <a:lnTo>
                    <a:pt x="99441" y="29083"/>
                  </a:lnTo>
                  <a:lnTo>
                    <a:pt x="103124" y="38735"/>
                  </a:lnTo>
                  <a:lnTo>
                    <a:pt x="104775" y="488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Freeform 15"/>
          <p:cNvSpPr/>
          <p:nvPr/>
        </p:nvSpPr>
        <p:spPr>
          <a:xfrm>
            <a:off x="7812091" y="1943976"/>
            <a:ext cx="733425" cy="723900"/>
          </a:xfrm>
          <a:custGeom>
            <a:avLst/>
            <a:gdLst/>
            <a:ahLst/>
            <a:cxnLst/>
            <a:rect l="l" t="t" r="r" b="b"/>
            <a:pathLst>
              <a:path w="733425" h="723900">
                <a:moveTo>
                  <a:pt x="0" y="0"/>
                </a:moveTo>
                <a:lnTo>
                  <a:pt x="733425" y="0"/>
                </a:lnTo>
                <a:lnTo>
                  <a:pt x="733425" y="723900"/>
                </a:lnTo>
                <a:lnTo>
                  <a:pt x="0" y="7239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0446210" y="2445172"/>
            <a:ext cx="10286962" cy="5396627"/>
          </a:xfrm>
          <a:custGeom>
            <a:avLst/>
            <a:gdLst/>
            <a:ahLst/>
            <a:cxnLst/>
            <a:rect l="l" t="t" r="r" b="b"/>
            <a:pathLst>
              <a:path w="10286962" h="5396627">
                <a:moveTo>
                  <a:pt x="0" y="0"/>
                </a:moveTo>
                <a:lnTo>
                  <a:pt x="10286962" y="0"/>
                </a:lnTo>
                <a:lnTo>
                  <a:pt x="10286962" y="5396627"/>
                </a:lnTo>
                <a:lnTo>
                  <a:pt x="0" y="53966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</a:blip>
            <a:stretch>
              <a:fillRect r="-41111" b="-1313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2553853" y="3799942"/>
            <a:ext cx="13676747" cy="4162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25"/>
              </a:lnSpc>
            </a:pPr>
            <a:r>
              <a:rPr lang="en-US" sz="2690" dirty="0">
                <a:solidFill>
                  <a:srgbClr val="FFFFFF"/>
                </a:solidFill>
                <a:latin typeface="Stolzl 1"/>
              </a:rPr>
              <a:t>Key Features:</a:t>
            </a:r>
          </a:p>
          <a:p>
            <a:pPr lvl="1">
              <a:lnSpc>
                <a:spcPts val="4725"/>
              </a:lnSpc>
            </a:pPr>
            <a:r>
              <a:rPr lang="en-US" sz="2690" dirty="0">
                <a:solidFill>
                  <a:srgbClr val="FFFFFF"/>
                </a:solidFill>
                <a:latin typeface="Stolzl 1"/>
              </a:rPr>
              <a:t>Does not support cash discount</a:t>
            </a:r>
          </a:p>
          <a:p>
            <a:pPr lvl="1">
              <a:lnSpc>
                <a:spcPts val="4725"/>
              </a:lnSpc>
            </a:pPr>
            <a:r>
              <a:rPr lang="en-US" sz="2690" dirty="0">
                <a:solidFill>
                  <a:srgbClr val="FFFFFF"/>
                </a:solidFill>
                <a:latin typeface="Stolzl 1"/>
              </a:rPr>
              <a:t>Invoicing/recurring subscriptions</a:t>
            </a:r>
          </a:p>
          <a:p>
            <a:pPr lvl="1">
              <a:lnSpc>
                <a:spcPts val="4725"/>
              </a:lnSpc>
            </a:pPr>
            <a:r>
              <a:rPr lang="en-US" sz="2690" dirty="0">
                <a:solidFill>
                  <a:srgbClr val="FFFFFF"/>
                </a:solidFill>
                <a:latin typeface="Stolzl 1"/>
              </a:rPr>
              <a:t>Supports integrations via the API</a:t>
            </a:r>
          </a:p>
          <a:p>
            <a:pPr lvl="1">
              <a:lnSpc>
                <a:spcPts val="4725"/>
              </a:lnSpc>
            </a:pPr>
            <a:r>
              <a:rPr lang="en-US" sz="2690" dirty="0">
                <a:solidFill>
                  <a:srgbClr val="FFFFFF"/>
                </a:solidFill>
                <a:latin typeface="Stolzl 1"/>
              </a:rPr>
              <a:t>Can do multicurrency through planet payments</a:t>
            </a:r>
          </a:p>
          <a:p>
            <a:pPr lvl="1">
              <a:lnSpc>
                <a:spcPts val="4725"/>
              </a:lnSpc>
            </a:pPr>
            <a:r>
              <a:rPr lang="en-US" sz="2690" dirty="0">
                <a:solidFill>
                  <a:srgbClr val="FFFFFF"/>
                </a:solidFill>
                <a:latin typeface="Stolzl 1"/>
              </a:rPr>
              <a:t>Supports ACH processing</a:t>
            </a:r>
          </a:p>
          <a:p>
            <a:pPr lvl="1">
              <a:lnSpc>
                <a:spcPts val="4725"/>
              </a:lnSpc>
            </a:pPr>
            <a:r>
              <a:rPr lang="en-US" sz="2690" dirty="0">
                <a:solidFill>
                  <a:srgbClr val="FFFFFF"/>
                </a:solidFill>
                <a:latin typeface="Stolzl 1"/>
              </a:rPr>
              <a:t>Integrates with WooCommerce and Magento (additional fees may apply)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360419" y="1550584"/>
            <a:ext cx="5251652" cy="1374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140"/>
              </a:lnSpc>
            </a:pPr>
            <a:r>
              <a:rPr lang="en-US" sz="7957" dirty="0">
                <a:solidFill>
                  <a:srgbClr val="FFFFFF"/>
                </a:solidFill>
                <a:latin typeface="Stolzl 1"/>
              </a:rPr>
              <a:t>USA </a:t>
            </a:r>
            <a:r>
              <a:rPr lang="en-US" sz="7957" dirty="0" err="1">
                <a:solidFill>
                  <a:srgbClr val="FFFFFF"/>
                </a:solidFill>
                <a:latin typeface="Stolzl 1"/>
              </a:rPr>
              <a:t>ePay</a:t>
            </a:r>
            <a:endParaRPr lang="en-US" sz="7957" dirty="0">
              <a:solidFill>
                <a:srgbClr val="FFFFFF"/>
              </a:solidFill>
              <a:latin typeface="Stolzl 1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33400" y="-3203200"/>
            <a:ext cx="19021425" cy="24612600"/>
          </a:xfrm>
          <a:custGeom>
            <a:avLst/>
            <a:gdLst/>
            <a:ahLst/>
            <a:cxnLst/>
            <a:rect l="l" t="t" r="r" b="b"/>
            <a:pathLst>
              <a:path w="19021425" h="24612600">
                <a:moveTo>
                  <a:pt x="0" y="0"/>
                </a:moveTo>
                <a:lnTo>
                  <a:pt x="19021425" y="0"/>
                </a:lnTo>
                <a:lnTo>
                  <a:pt x="19021425" y="24612600"/>
                </a:lnTo>
                <a:lnTo>
                  <a:pt x="0" y="24612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2665219" y="4675156"/>
            <a:ext cx="104775" cy="104775"/>
            <a:chOff x="0" y="0"/>
            <a:chExt cx="104775" cy="1047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104775" h="104775">
                  <a:moveTo>
                    <a:pt x="104775" y="52324"/>
                  </a:moveTo>
                  <a:lnTo>
                    <a:pt x="104394" y="59182"/>
                  </a:lnTo>
                  <a:lnTo>
                    <a:pt x="102108" y="69215"/>
                  </a:lnTo>
                  <a:lnTo>
                    <a:pt x="97917" y="78613"/>
                  </a:lnTo>
                  <a:lnTo>
                    <a:pt x="91948" y="86995"/>
                  </a:lnTo>
                  <a:lnTo>
                    <a:pt x="84455" y="93980"/>
                  </a:lnTo>
                  <a:lnTo>
                    <a:pt x="75692" y="99441"/>
                  </a:lnTo>
                  <a:lnTo>
                    <a:pt x="66040" y="103124"/>
                  </a:lnTo>
                  <a:lnTo>
                    <a:pt x="55880" y="104775"/>
                  </a:lnTo>
                  <a:lnTo>
                    <a:pt x="45593" y="104394"/>
                  </a:lnTo>
                  <a:lnTo>
                    <a:pt x="35560" y="102108"/>
                  </a:lnTo>
                  <a:lnTo>
                    <a:pt x="26162" y="97917"/>
                  </a:lnTo>
                  <a:lnTo>
                    <a:pt x="17780" y="91948"/>
                  </a:lnTo>
                  <a:lnTo>
                    <a:pt x="10795" y="84455"/>
                  </a:lnTo>
                  <a:lnTo>
                    <a:pt x="5334" y="75692"/>
                  </a:lnTo>
                  <a:lnTo>
                    <a:pt x="1651" y="66040"/>
                  </a:lnTo>
                  <a:lnTo>
                    <a:pt x="0" y="55880"/>
                  </a:lnTo>
                  <a:lnTo>
                    <a:pt x="381" y="45593"/>
                  </a:lnTo>
                  <a:lnTo>
                    <a:pt x="2667" y="35560"/>
                  </a:lnTo>
                  <a:lnTo>
                    <a:pt x="6858" y="26162"/>
                  </a:lnTo>
                  <a:lnTo>
                    <a:pt x="12827" y="17780"/>
                  </a:lnTo>
                  <a:lnTo>
                    <a:pt x="20320" y="10795"/>
                  </a:lnTo>
                  <a:lnTo>
                    <a:pt x="29210" y="5334"/>
                  </a:lnTo>
                  <a:lnTo>
                    <a:pt x="38735" y="1651"/>
                  </a:lnTo>
                  <a:lnTo>
                    <a:pt x="48895" y="0"/>
                  </a:lnTo>
                  <a:lnTo>
                    <a:pt x="59182" y="381"/>
                  </a:lnTo>
                  <a:lnTo>
                    <a:pt x="69215" y="2667"/>
                  </a:lnTo>
                  <a:lnTo>
                    <a:pt x="78613" y="6858"/>
                  </a:lnTo>
                  <a:lnTo>
                    <a:pt x="86995" y="12827"/>
                  </a:lnTo>
                  <a:lnTo>
                    <a:pt x="93980" y="20320"/>
                  </a:lnTo>
                  <a:lnTo>
                    <a:pt x="99441" y="29083"/>
                  </a:lnTo>
                  <a:lnTo>
                    <a:pt x="103124" y="38735"/>
                  </a:lnTo>
                  <a:lnTo>
                    <a:pt x="104775" y="488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2665219" y="5875306"/>
            <a:ext cx="104775" cy="104775"/>
            <a:chOff x="0" y="0"/>
            <a:chExt cx="104775" cy="1047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104775" h="104775">
                  <a:moveTo>
                    <a:pt x="104775" y="52324"/>
                  </a:moveTo>
                  <a:lnTo>
                    <a:pt x="104394" y="59182"/>
                  </a:lnTo>
                  <a:lnTo>
                    <a:pt x="102108" y="69215"/>
                  </a:lnTo>
                  <a:lnTo>
                    <a:pt x="97917" y="78613"/>
                  </a:lnTo>
                  <a:lnTo>
                    <a:pt x="91948" y="86995"/>
                  </a:lnTo>
                  <a:lnTo>
                    <a:pt x="84455" y="93980"/>
                  </a:lnTo>
                  <a:lnTo>
                    <a:pt x="75692" y="99441"/>
                  </a:lnTo>
                  <a:lnTo>
                    <a:pt x="66040" y="103124"/>
                  </a:lnTo>
                  <a:lnTo>
                    <a:pt x="55880" y="104775"/>
                  </a:lnTo>
                  <a:lnTo>
                    <a:pt x="45593" y="104394"/>
                  </a:lnTo>
                  <a:lnTo>
                    <a:pt x="35560" y="102108"/>
                  </a:lnTo>
                  <a:lnTo>
                    <a:pt x="26162" y="97917"/>
                  </a:lnTo>
                  <a:lnTo>
                    <a:pt x="17780" y="91948"/>
                  </a:lnTo>
                  <a:lnTo>
                    <a:pt x="10795" y="84455"/>
                  </a:lnTo>
                  <a:lnTo>
                    <a:pt x="5334" y="75692"/>
                  </a:lnTo>
                  <a:lnTo>
                    <a:pt x="1651" y="66040"/>
                  </a:lnTo>
                  <a:lnTo>
                    <a:pt x="0" y="55880"/>
                  </a:lnTo>
                  <a:lnTo>
                    <a:pt x="381" y="45593"/>
                  </a:lnTo>
                  <a:lnTo>
                    <a:pt x="2667" y="35560"/>
                  </a:lnTo>
                  <a:lnTo>
                    <a:pt x="6858" y="26162"/>
                  </a:lnTo>
                  <a:lnTo>
                    <a:pt x="12827" y="17780"/>
                  </a:lnTo>
                  <a:lnTo>
                    <a:pt x="20320" y="10795"/>
                  </a:lnTo>
                  <a:lnTo>
                    <a:pt x="29210" y="5334"/>
                  </a:lnTo>
                  <a:lnTo>
                    <a:pt x="38735" y="1651"/>
                  </a:lnTo>
                  <a:lnTo>
                    <a:pt x="48895" y="0"/>
                  </a:lnTo>
                  <a:lnTo>
                    <a:pt x="59182" y="381"/>
                  </a:lnTo>
                  <a:lnTo>
                    <a:pt x="69215" y="2667"/>
                  </a:lnTo>
                  <a:lnTo>
                    <a:pt x="78613" y="6858"/>
                  </a:lnTo>
                  <a:lnTo>
                    <a:pt x="86995" y="12827"/>
                  </a:lnTo>
                  <a:lnTo>
                    <a:pt x="93980" y="20320"/>
                  </a:lnTo>
                  <a:lnTo>
                    <a:pt x="99441" y="29083"/>
                  </a:lnTo>
                  <a:lnTo>
                    <a:pt x="103124" y="38735"/>
                  </a:lnTo>
                  <a:lnTo>
                    <a:pt x="104775" y="488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2665219" y="6475381"/>
            <a:ext cx="104775" cy="104775"/>
            <a:chOff x="0" y="0"/>
            <a:chExt cx="104775" cy="1047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104775" h="104775">
                  <a:moveTo>
                    <a:pt x="104775" y="52324"/>
                  </a:moveTo>
                  <a:lnTo>
                    <a:pt x="104394" y="59182"/>
                  </a:lnTo>
                  <a:lnTo>
                    <a:pt x="102108" y="69215"/>
                  </a:lnTo>
                  <a:lnTo>
                    <a:pt x="97917" y="78613"/>
                  </a:lnTo>
                  <a:lnTo>
                    <a:pt x="91948" y="86995"/>
                  </a:lnTo>
                  <a:lnTo>
                    <a:pt x="84455" y="93980"/>
                  </a:lnTo>
                  <a:lnTo>
                    <a:pt x="75692" y="99441"/>
                  </a:lnTo>
                  <a:lnTo>
                    <a:pt x="66040" y="103124"/>
                  </a:lnTo>
                  <a:lnTo>
                    <a:pt x="55880" y="104775"/>
                  </a:lnTo>
                  <a:lnTo>
                    <a:pt x="45593" y="104394"/>
                  </a:lnTo>
                  <a:lnTo>
                    <a:pt x="35560" y="102108"/>
                  </a:lnTo>
                  <a:lnTo>
                    <a:pt x="26162" y="97917"/>
                  </a:lnTo>
                  <a:lnTo>
                    <a:pt x="17780" y="91948"/>
                  </a:lnTo>
                  <a:lnTo>
                    <a:pt x="10795" y="84455"/>
                  </a:lnTo>
                  <a:lnTo>
                    <a:pt x="5334" y="75692"/>
                  </a:lnTo>
                  <a:lnTo>
                    <a:pt x="1651" y="66040"/>
                  </a:lnTo>
                  <a:lnTo>
                    <a:pt x="0" y="55880"/>
                  </a:lnTo>
                  <a:lnTo>
                    <a:pt x="381" y="45593"/>
                  </a:lnTo>
                  <a:lnTo>
                    <a:pt x="2667" y="35560"/>
                  </a:lnTo>
                  <a:lnTo>
                    <a:pt x="6858" y="26162"/>
                  </a:lnTo>
                  <a:lnTo>
                    <a:pt x="12827" y="17780"/>
                  </a:lnTo>
                  <a:lnTo>
                    <a:pt x="20320" y="10795"/>
                  </a:lnTo>
                  <a:lnTo>
                    <a:pt x="29210" y="5334"/>
                  </a:lnTo>
                  <a:lnTo>
                    <a:pt x="38735" y="1651"/>
                  </a:lnTo>
                  <a:lnTo>
                    <a:pt x="48895" y="0"/>
                  </a:lnTo>
                  <a:lnTo>
                    <a:pt x="59182" y="381"/>
                  </a:lnTo>
                  <a:lnTo>
                    <a:pt x="69215" y="2667"/>
                  </a:lnTo>
                  <a:lnTo>
                    <a:pt x="78613" y="6858"/>
                  </a:lnTo>
                  <a:lnTo>
                    <a:pt x="86995" y="12827"/>
                  </a:lnTo>
                  <a:lnTo>
                    <a:pt x="93980" y="20320"/>
                  </a:lnTo>
                  <a:lnTo>
                    <a:pt x="99441" y="29083"/>
                  </a:lnTo>
                  <a:lnTo>
                    <a:pt x="103124" y="38735"/>
                  </a:lnTo>
                  <a:lnTo>
                    <a:pt x="104775" y="488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2665219" y="7075456"/>
            <a:ext cx="104775" cy="104775"/>
            <a:chOff x="0" y="0"/>
            <a:chExt cx="104775" cy="1047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104775" h="104775">
                  <a:moveTo>
                    <a:pt x="104775" y="52324"/>
                  </a:moveTo>
                  <a:lnTo>
                    <a:pt x="104394" y="59182"/>
                  </a:lnTo>
                  <a:lnTo>
                    <a:pt x="102108" y="69215"/>
                  </a:lnTo>
                  <a:lnTo>
                    <a:pt x="97917" y="78613"/>
                  </a:lnTo>
                  <a:lnTo>
                    <a:pt x="91948" y="86995"/>
                  </a:lnTo>
                  <a:lnTo>
                    <a:pt x="84455" y="93980"/>
                  </a:lnTo>
                  <a:lnTo>
                    <a:pt x="75692" y="99441"/>
                  </a:lnTo>
                  <a:lnTo>
                    <a:pt x="66040" y="103124"/>
                  </a:lnTo>
                  <a:lnTo>
                    <a:pt x="55880" y="104775"/>
                  </a:lnTo>
                  <a:lnTo>
                    <a:pt x="45593" y="104394"/>
                  </a:lnTo>
                  <a:lnTo>
                    <a:pt x="35560" y="102108"/>
                  </a:lnTo>
                  <a:lnTo>
                    <a:pt x="26162" y="97917"/>
                  </a:lnTo>
                  <a:lnTo>
                    <a:pt x="17780" y="91948"/>
                  </a:lnTo>
                  <a:lnTo>
                    <a:pt x="10795" y="84455"/>
                  </a:lnTo>
                  <a:lnTo>
                    <a:pt x="5334" y="75692"/>
                  </a:lnTo>
                  <a:lnTo>
                    <a:pt x="1651" y="66040"/>
                  </a:lnTo>
                  <a:lnTo>
                    <a:pt x="0" y="55880"/>
                  </a:lnTo>
                  <a:lnTo>
                    <a:pt x="381" y="45593"/>
                  </a:lnTo>
                  <a:lnTo>
                    <a:pt x="2667" y="35560"/>
                  </a:lnTo>
                  <a:lnTo>
                    <a:pt x="6858" y="26162"/>
                  </a:lnTo>
                  <a:lnTo>
                    <a:pt x="12827" y="17780"/>
                  </a:lnTo>
                  <a:lnTo>
                    <a:pt x="20320" y="10795"/>
                  </a:lnTo>
                  <a:lnTo>
                    <a:pt x="29210" y="5334"/>
                  </a:lnTo>
                  <a:lnTo>
                    <a:pt x="38735" y="1651"/>
                  </a:lnTo>
                  <a:lnTo>
                    <a:pt x="48895" y="0"/>
                  </a:lnTo>
                  <a:lnTo>
                    <a:pt x="59182" y="381"/>
                  </a:lnTo>
                  <a:lnTo>
                    <a:pt x="69215" y="2667"/>
                  </a:lnTo>
                  <a:lnTo>
                    <a:pt x="78613" y="6858"/>
                  </a:lnTo>
                  <a:lnTo>
                    <a:pt x="86995" y="12827"/>
                  </a:lnTo>
                  <a:lnTo>
                    <a:pt x="93980" y="20320"/>
                  </a:lnTo>
                  <a:lnTo>
                    <a:pt x="99441" y="29083"/>
                  </a:lnTo>
                  <a:lnTo>
                    <a:pt x="103124" y="38735"/>
                  </a:lnTo>
                  <a:lnTo>
                    <a:pt x="104775" y="488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2665219" y="8275606"/>
            <a:ext cx="104775" cy="104775"/>
            <a:chOff x="0" y="0"/>
            <a:chExt cx="104775" cy="10477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104775" h="104775">
                  <a:moveTo>
                    <a:pt x="104775" y="52324"/>
                  </a:moveTo>
                  <a:lnTo>
                    <a:pt x="104394" y="59182"/>
                  </a:lnTo>
                  <a:lnTo>
                    <a:pt x="102108" y="69215"/>
                  </a:lnTo>
                  <a:lnTo>
                    <a:pt x="97917" y="78613"/>
                  </a:lnTo>
                  <a:lnTo>
                    <a:pt x="91948" y="86995"/>
                  </a:lnTo>
                  <a:lnTo>
                    <a:pt x="84455" y="93980"/>
                  </a:lnTo>
                  <a:lnTo>
                    <a:pt x="75692" y="99441"/>
                  </a:lnTo>
                  <a:lnTo>
                    <a:pt x="66040" y="103124"/>
                  </a:lnTo>
                  <a:lnTo>
                    <a:pt x="55880" y="104775"/>
                  </a:lnTo>
                  <a:lnTo>
                    <a:pt x="45593" y="104394"/>
                  </a:lnTo>
                  <a:lnTo>
                    <a:pt x="35560" y="102108"/>
                  </a:lnTo>
                  <a:lnTo>
                    <a:pt x="26162" y="97917"/>
                  </a:lnTo>
                  <a:lnTo>
                    <a:pt x="17780" y="91948"/>
                  </a:lnTo>
                  <a:lnTo>
                    <a:pt x="10795" y="84455"/>
                  </a:lnTo>
                  <a:lnTo>
                    <a:pt x="5334" y="75692"/>
                  </a:lnTo>
                  <a:lnTo>
                    <a:pt x="1651" y="66040"/>
                  </a:lnTo>
                  <a:lnTo>
                    <a:pt x="0" y="55880"/>
                  </a:lnTo>
                  <a:lnTo>
                    <a:pt x="381" y="45593"/>
                  </a:lnTo>
                  <a:lnTo>
                    <a:pt x="2667" y="35560"/>
                  </a:lnTo>
                  <a:lnTo>
                    <a:pt x="6858" y="26162"/>
                  </a:lnTo>
                  <a:lnTo>
                    <a:pt x="12827" y="17780"/>
                  </a:lnTo>
                  <a:lnTo>
                    <a:pt x="20320" y="10795"/>
                  </a:lnTo>
                  <a:lnTo>
                    <a:pt x="29210" y="5334"/>
                  </a:lnTo>
                  <a:lnTo>
                    <a:pt x="38735" y="1651"/>
                  </a:lnTo>
                  <a:lnTo>
                    <a:pt x="48895" y="0"/>
                  </a:lnTo>
                  <a:lnTo>
                    <a:pt x="59182" y="381"/>
                  </a:lnTo>
                  <a:lnTo>
                    <a:pt x="69215" y="2667"/>
                  </a:lnTo>
                  <a:lnTo>
                    <a:pt x="78613" y="6858"/>
                  </a:lnTo>
                  <a:lnTo>
                    <a:pt x="86995" y="12827"/>
                  </a:lnTo>
                  <a:lnTo>
                    <a:pt x="93980" y="20320"/>
                  </a:lnTo>
                  <a:lnTo>
                    <a:pt x="99441" y="29083"/>
                  </a:lnTo>
                  <a:lnTo>
                    <a:pt x="103124" y="38735"/>
                  </a:lnTo>
                  <a:lnTo>
                    <a:pt x="104775" y="488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Freeform 13"/>
          <p:cNvSpPr/>
          <p:nvPr/>
        </p:nvSpPr>
        <p:spPr>
          <a:xfrm>
            <a:off x="9297343" y="1943976"/>
            <a:ext cx="733425" cy="723900"/>
          </a:xfrm>
          <a:custGeom>
            <a:avLst/>
            <a:gdLst/>
            <a:ahLst/>
            <a:cxnLst/>
            <a:rect l="l" t="t" r="r" b="b"/>
            <a:pathLst>
              <a:path w="733425" h="723900">
                <a:moveTo>
                  <a:pt x="0" y="0"/>
                </a:moveTo>
                <a:lnTo>
                  <a:pt x="733425" y="0"/>
                </a:lnTo>
                <a:lnTo>
                  <a:pt x="733425" y="723900"/>
                </a:lnTo>
                <a:lnTo>
                  <a:pt x="0" y="7239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0446210" y="2445172"/>
            <a:ext cx="10286962" cy="5396627"/>
          </a:xfrm>
          <a:custGeom>
            <a:avLst/>
            <a:gdLst/>
            <a:ahLst/>
            <a:cxnLst/>
            <a:rect l="l" t="t" r="r" b="b"/>
            <a:pathLst>
              <a:path w="10286962" h="5396627">
                <a:moveTo>
                  <a:pt x="0" y="0"/>
                </a:moveTo>
                <a:lnTo>
                  <a:pt x="10286962" y="0"/>
                </a:lnTo>
                <a:lnTo>
                  <a:pt x="10286962" y="5396627"/>
                </a:lnTo>
                <a:lnTo>
                  <a:pt x="0" y="53966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</a:blip>
            <a:stretch>
              <a:fillRect r="-41111" b="-1313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2514600" y="3815107"/>
            <a:ext cx="14479781" cy="47573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25"/>
              </a:lnSpc>
            </a:pPr>
            <a:r>
              <a:rPr lang="en-US" sz="2690" dirty="0">
                <a:solidFill>
                  <a:srgbClr val="FFFFFF"/>
                </a:solidFill>
                <a:latin typeface="Stolzl 1"/>
              </a:rPr>
              <a:t>Key Features:</a:t>
            </a:r>
          </a:p>
          <a:p>
            <a:pPr lvl="1">
              <a:lnSpc>
                <a:spcPts val="4725"/>
              </a:lnSpc>
            </a:pPr>
            <a:r>
              <a:rPr lang="en-US" sz="2690" dirty="0">
                <a:solidFill>
                  <a:srgbClr val="FFFFFF"/>
                </a:solidFill>
                <a:latin typeface="Stolzl 1"/>
              </a:rPr>
              <a:t>Any iOS or Android device can be a point-of-sale system. Log in instantly</a:t>
            </a:r>
          </a:p>
          <a:p>
            <a:pPr lvl="1">
              <a:lnSpc>
                <a:spcPts val="4725"/>
              </a:lnSpc>
            </a:pPr>
            <a:r>
              <a:rPr lang="en-US" sz="2690" dirty="0">
                <a:solidFill>
                  <a:srgbClr val="FFFFFF"/>
                </a:solidFill>
                <a:latin typeface="Stolzl 1"/>
              </a:rPr>
              <a:t>on any phone, tablet, or computer and accept payments. </a:t>
            </a:r>
          </a:p>
          <a:p>
            <a:pPr lvl="1">
              <a:lnSpc>
                <a:spcPts val="4725"/>
              </a:lnSpc>
            </a:pPr>
            <a:r>
              <a:rPr lang="en-US" sz="2690" dirty="0">
                <a:solidFill>
                  <a:srgbClr val="FFFFFF"/>
                </a:solidFill>
                <a:latin typeface="Stolzl 1"/>
              </a:rPr>
              <a:t>Take payments wherever the customers are. No other hardware is needed.</a:t>
            </a:r>
          </a:p>
          <a:p>
            <a:pPr lvl="1">
              <a:lnSpc>
                <a:spcPts val="4725"/>
              </a:lnSpc>
            </a:pPr>
            <a:r>
              <a:rPr lang="en-US" sz="2690" dirty="0">
                <a:solidFill>
                  <a:srgbClr val="FFFFFF"/>
                </a:solidFill>
                <a:latin typeface="Stolzl 1"/>
              </a:rPr>
              <a:t>Set up recurring payments, and invoices, or let customers pay in installments. </a:t>
            </a:r>
          </a:p>
          <a:p>
            <a:pPr lvl="1">
              <a:lnSpc>
                <a:spcPts val="4725"/>
              </a:lnSpc>
            </a:pPr>
            <a:r>
              <a:rPr lang="en-US" sz="2690" dirty="0">
                <a:solidFill>
                  <a:srgbClr val="FFFFFF"/>
                </a:solidFill>
                <a:latin typeface="Stolzl 1"/>
              </a:rPr>
              <a:t>Option to accept physical credit and debit cards with the </a:t>
            </a:r>
            <a:r>
              <a:rPr lang="en-US" sz="2690" dirty="0" err="1">
                <a:solidFill>
                  <a:srgbClr val="FFFFFF"/>
                </a:solidFill>
                <a:latin typeface="Stolzl 1"/>
              </a:rPr>
              <a:t>SwipeSimple</a:t>
            </a:r>
            <a:endParaRPr lang="en-US" sz="2690" dirty="0">
              <a:solidFill>
                <a:srgbClr val="FFFFFF"/>
              </a:solidFill>
              <a:latin typeface="Stolzl 1"/>
            </a:endParaRPr>
          </a:p>
          <a:p>
            <a:pPr lvl="1">
              <a:lnSpc>
                <a:spcPts val="4725"/>
              </a:lnSpc>
            </a:pPr>
            <a:r>
              <a:rPr lang="en-US" sz="2690" dirty="0">
                <a:solidFill>
                  <a:srgbClr val="FFFFFF"/>
                </a:solidFill>
                <a:latin typeface="Stolzl 1"/>
              </a:rPr>
              <a:t>Bluetooth card reader.</a:t>
            </a:r>
          </a:p>
          <a:p>
            <a:pPr lvl="1">
              <a:lnSpc>
                <a:spcPts val="4725"/>
              </a:lnSpc>
            </a:pPr>
            <a:r>
              <a:rPr lang="en-US" sz="2690" dirty="0">
                <a:solidFill>
                  <a:srgbClr val="FFFFFF"/>
                </a:solidFill>
                <a:latin typeface="Stolzl 1"/>
              </a:rPr>
              <a:t>Every account comes with a reporting dashboard with tools and insights.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360419" y="1550584"/>
            <a:ext cx="6507928" cy="1374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140"/>
              </a:lnSpc>
            </a:pPr>
            <a:r>
              <a:rPr lang="en-US" sz="7957">
                <a:solidFill>
                  <a:srgbClr val="FFFFFF"/>
                </a:solidFill>
                <a:latin typeface="Stolzl 1"/>
              </a:rPr>
              <a:t>SwipeSimple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33400" y="-266700"/>
            <a:ext cx="19021425" cy="10896600"/>
          </a:xfrm>
          <a:custGeom>
            <a:avLst/>
            <a:gdLst/>
            <a:ahLst/>
            <a:cxnLst/>
            <a:rect l="l" t="t" r="r" b="b"/>
            <a:pathLst>
              <a:path w="19021425" h="24612600">
                <a:moveTo>
                  <a:pt x="0" y="0"/>
                </a:moveTo>
                <a:lnTo>
                  <a:pt x="19021425" y="0"/>
                </a:lnTo>
                <a:lnTo>
                  <a:pt x="19021425" y="24612600"/>
                </a:lnTo>
                <a:lnTo>
                  <a:pt x="0" y="24612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6949" b="-9892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917087" y="975665"/>
            <a:ext cx="733425" cy="723900"/>
          </a:xfrm>
          <a:custGeom>
            <a:avLst/>
            <a:gdLst/>
            <a:ahLst/>
            <a:cxnLst/>
            <a:rect l="l" t="t" r="r" b="b"/>
            <a:pathLst>
              <a:path w="733425" h="723900">
                <a:moveTo>
                  <a:pt x="0" y="0"/>
                </a:moveTo>
                <a:lnTo>
                  <a:pt x="733425" y="0"/>
                </a:lnTo>
                <a:lnTo>
                  <a:pt x="733425" y="723900"/>
                </a:lnTo>
                <a:lnTo>
                  <a:pt x="0" y="7239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-533400" y="2761620"/>
            <a:ext cx="19431000" cy="7868280"/>
            <a:chOff x="0" y="0"/>
            <a:chExt cx="18288000" cy="638290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288000" cy="6382893"/>
            </a:xfrm>
            <a:custGeom>
              <a:avLst/>
              <a:gdLst/>
              <a:ahLst/>
              <a:cxnLst/>
              <a:rect l="l" t="t" r="r" b="b"/>
              <a:pathLst>
                <a:path w="18288000" h="6382893">
                  <a:moveTo>
                    <a:pt x="0" y="0"/>
                  </a:moveTo>
                  <a:lnTo>
                    <a:pt x="0" y="6382893"/>
                  </a:lnTo>
                  <a:lnTo>
                    <a:pt x="18288000" y="6382893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>
            <a:off x="9099716" y="4077936"/>
            <a:ext cx="38100" cy="4916329"/>
          </a:xfrm>
          <a:custGeom>
            <a:avLst/>
            <a:gdLst/>
            <a:ahLst/>
            <a:cxnLst/>
            <a:rect l="l" t="t" r="r" b="b"/>
            <a:pathLst>
              <a:path w="38100" h="4916329">
                <a:moveTo>
                  <a:pt x="0" y="0"/>
                </a:moveTo>
                <a:lnTo>
                  <a:pt x="38100" y="0"/>
                </a:lnTo>
                <a:lnTo>
                  <a:pt x="38100" y="4916329"/>
                </a:lnTo>
                <a:lnTo>
                  <a:pt x="0" y="49163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5400000">
            <a:off x="10446210" y="2445172"/>
            <a:ext cx="10286962" cy="5396627"/>
          </a:xfrm>
          <a:custGeom>
            <a:avLst/>
            <a:gdLst/>
            <a:ahLst/>
            <a:cxnLst/>
            <a:rect l="l" t="t" r="r" b="b"/>
            <a:pathLst>
              <a:path w="10286962" h="5396627">
                <a:moveTo>
                  <a:pt x="0" y="0"/>
                </a:moveTo>
                <a:lnTo>
                  <a:pt x="10286962" y="0"/>
                </a:lnTo>
                <a:lnTo>
                  <a:pt x="10286962" y="5396627"/>
                </a:lnTo>
                <a:lnTo>
                  <a:pt x="0" y="53966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</a:blip>
            <a:stretch>
              <a:fillRect r="-41111" b="-13135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346008" y="4237731"/>
            <a:ext cx="8420333" cy="5566221"/>
            <a:chOff x="0" y="0"/>
            <a:chExt cx="11227111" cy="742162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11227111" cy="689145"/>
              <a:chOff x="0" y="0"/>
              <a:chExt cx="2319839" cy="142397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319839" cy="142397"/>
              </a:xfrm>
              <a:custGeom>
                <a:avLst/>
                <a:gdLst/>
                <a:ahLst/>
                <a:cxnLst/>
                <a:rect l="l" t="t" r="r" b="b"/>
                <a:pathLst>
                  <a:path w="2319839" h="142397">
                    <a:moveTo>
                      <a:pt x="0" y="0"/>
                    </a:moveTo>
                    <a:lnTo>
                      <a:pt x="2319839" y="0"/>
                    </a:lnTo>
                    <a:lnTo>
                      <a:pt x="2319839" y="142397"/>
                    </a:lnTo>
                    <a:lnTo>
                      <a:pt x="0" y="142397"/>
                    </a:lnTo>
                    <a:close/>
                  </a:path>
                </a:pathLst>
              </a:custGeom>
              <a:solidFill>
                <a:srgbClr val="F6F6F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38100"/>
                <a:ext cx="2319839" cy="180497"/>
              </a:xfrm>
              <a:prstGeom prst="rect">
                <a:avLst/>
              </a:prstGeom>
            </p:spPr>
            <p:txBody>
              <a:bodyPr lIns="48563" tIns="48563" rIns="48563" bIns="48563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0" y="924233"/>
              <a:ext cx="11227111" cy="689145"/>
              <a:chOff x="0" y="0"/>
              <a:chExt cx="2319839" cy="142397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319839" cy="142397"/>
              </a:xfrm>
              <a:custGeom>
                <a:avLst/>
                <a:gdLst/>
                <a:ahLst/>
                <a:cxnLst/>
                <a:rect l="l" t="t" r="r" b="b"/>
                <a:pathLst>
                  <a:path w="2319839" h="142397">
                    <a:moveTo>
                      <a:pt x="0" y="0"/>
                    </a:moveTo>
                    <a:lnTo>
                      <a:pt x="2319839" y="0"/>
                    </a:lnTo>
                    <a:lnTo>
                      <a:pt x="2319839" y="142397"/>
                    </a:lnTo>
                    <a:lnTo>
                      <a:pt x="0" y="14239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38100"/>
                <a:ext cx="2319839" cy="180497"/>
              </a:xfrm>
              <a:prstGeom prst="rect">
                <a:avLst/>
              </a:prstGeom>
            </p:spPr>
            <p:txBody>
              <a:bodyPr lIns="48563" tIns="48563" rIns="48563" bIns="48563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0" y="1851488"/>
              <a:ext cx="11227111" cy="689145"/>
              <a:chOff x="0" y="0"/>
              <a:chExt cx="2319839" cy="142397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319839" cy="142397"/>
              </a:xfrm>
              <a:custGeom>
                <a:avLst/>
                <a:gdLst/>
                <a:ahLst/>
                <a:cxnLst/>
                <a:rect l="l" t="t" r="r" b="b"/>
                <a:pathLst>
                  <a:path w="2319839" h="142397">
                    <a:moveTo>
                      <a:pt x="0" y="0"/>
                    </a:moveTo>
                    <a:lnTo>
                      <a:pt x="2319839" y="0"/>
                    </a:lnTo>
                    <a:lnTo>
                      <a:pt x="2319839" y="142397"/>
                    </a:lnTo>
                    <a:lnTo>
                      <a:pt x="0" y="142397"/>
                    </a:lnTo>
                    <a:close/>
                  </a:path>
                </a:pathLst>
              </a:custGeom>
              <a:solidFill>
                <a:srgbClr val="F6F6F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38100"/>
                <a:ext cx="2319839" cy="180497"/>
              </a:xfrm>
              <a:prstGeom prst="rect">
                <a:avLst/>
              </a:prstGeom>
            </p:spPr>
            <p:txBody>
              <a:bodyPr lIns="48563" tIns="48563" rIns="48563" bIns="48563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0" y="6490785"/>
              <a:ext cx="11227111" cy="689145"/>
              <a:chOff x="0" y="0"/>
              <a:chExt cx="2319839" cy="142397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2319839" cy="142397"/>
              </a:xfrm>
              <a:custGeom>
                <a:avLst/>
                <a:gdLst/>
                <a:ahLst/>
                <a:cxnLst/>
                <a:rect l="l" t="t" r="r" b="b"/>
                <a:pathLst>
                  <a:path w="2319839" h="142397">
                    <a:moveTo>
                      <a:pt x="0" y="0"/>
                    </a:moveTo>
                    <a:lnTo>
                      <a:pt x="2319839" y="0"/>
                    </a:lnTo>
                    <a:lnTo>
                      <a:pt x="2319839" y="142397"/>
                    </a:lnTo>
                    <a:lnTo>
                      <a:pt x="0" y="14239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38100"/>
                <a:ext cx="2319839" cy="180497"/>
              </a:xfrm>
              <a:prstGeom prst="rect">
                <a:avLst/>
              </a:prstGeom>
            </p:spPr>
            <p:txBody>
              <a:bodyPr lIns="48563" tIns="48563" rIns="48563" bIns="48563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0" y="2781765"/>
              <a:ext cx="11227111" cy="689145"/>
              <a:chOff x="0" y="0"/>
              <a:chExt cx="2319839" cy="142397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2319839" cy="142397"/>
              </a:xfrm>
              <a:custGeom>
                <a:avLst/>
                <a:gdLst/>
                <a:ahLst/>
                <a:cxnLst/>
                <a:rect l="l" t="t" r="r" b="b"/>
                <a:pathLst>
                  <a:path w="2319839" h="142397">
                    <a:moveTo>
                      <a:pt x="0" y="0"/>
                    </a:moveTo>
                    <a:lnTo>
                      <a:pt x="2319839" y="0"/>
                    </a:lnTo>
                    <a:lnTo>
                      <a:pt x="2319839" y="142397"/>
                    </a:lnTo>
                    <a:lnTo>
                      <a:pt x="0" y="14239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38100"/>
                <a:ext cx="2319839" cy="180497"/>
              </a:xfrm>
              <a:prstGeom prst="rect">
                <a:avLst/>
              </a:prstGeom>
            </p:spPr>
            <p:txBody>
              <a:bodyPr lIns="48563" tIns="48563" rIns="48563" bIns="48563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0" y="5563530"/>
              <a:ext cx="11227111" cy="689145"/>
              <a:chOff x="0" y="0"/>
              <a:chExt cx="2319839" cy="142397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2319839" cy="142397"/>
              </a:xfrm>
              <a:custGeom>
                <a:avLst/>
                <a:gdLst/>
                <a:ahLst/>
                <a:cxnLst/>
                <a:rect l="l" t="t" r="r" b="b"/>
                <a:pathLst>
                  <a:path w="2319839" h="142397">
                    <a:moveTo>
                      <a:pt x="0" y="0"/>
                    </a:moveTo>
                    <a:lnTo>
                      <a:pt x="2319839" y="0"/>
                    </a:lnTo>
                    <a:lnTo>
                      <a:pt x="2319839" y="142397"/>
                    </a:lnTo>
                    <a:lnTo>
                      <a:pt x="0" y="142397"/>
                    </a:lnTo>
                    <a:close/>
                  </a:path>
                </a:pathLst>
              </a:custGeom>
              <a:solidFill>
                <a:srgbClr val="F6F6F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2319839" cy="180497"/>
              </a:xfrm>
              <a:prstGeom prst="rect">
                <a:avLst/>
              </a:prstGeom>
            </p:spPr>
            <p:txBody>
              <a:bodyPr lIns="48563" tIns="48563" rIns="48563" bIns="48563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0" y="3709020"/>
              <a:ext cx="11227111" cy="689145"/>
              <a:chOff x="0" y="0"/>
              <a:chExt cx="2319839" cy="142397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2319839" cy="142397"/>
              </a:xfrm>
              <a:custGeom>
                <a:avLst/>
                <a:gdLst/>
                <a:ahLst/>
                <a:cxnLst/>
                <a:rect l="l" t="t" r="r" b="b"/>
                <a:pathLst>
                  <a:path w="2319839" h="142397">
                    <a:moveTo>
                      <a:pt x="0" y="0"/>
                    </a:moveTo>
                    <a:lnTo>
                      <a:pt x="2319839" y="0"/>
                    </a:lnTo>
                    <a:lnTo>
                      <a:pt x="2319839" y="142397"/>
                    </a:lnTo>
                    <a:lnTo>
                      <a:pt x="0" y="142397"/>
                    </a:lnTo>
                    <a:close/>
                  </a:path>
                </a:pathLst>
              </a:custGeom>
              <a:solidFill>
                <a:srgbClr val="F6F6F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2319839" cy="180497"/>
              </a:xfrm>
              <a:prstGeom prst="rect">
                <a:avLst/>
              </a:prstGeom>
            </p:spPr>
            <p:txBody>
              <a:bodyPr lIns="48563" tIns="48563" rIns="48563" bIns="48563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0" y="4636275"/>
              <a:ext cx="11227111" cy="689145"/>
              <a:chOff x="0" y="0"/>
              <a:chExt cx="2319839" cy="142397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2319839" cy="142397"/>
              </a:xfrm>
              <a:custGeom>
                <a:avLst/>
                <a:gdLst/>
                <a:ahLst/>
                <a:cxnLst/>
                <a:rect l="l" t="t" r="r" b="b"/>
                <a:pathLst>
                  <a:path w="2319839" h="142397">
                    <a:moveTo>
                      <a:pt x="0" y="0"/>
                    </a:moveTo>
                    <a:lnTo>
                      <a:pt x="2319839" y="0"/>
                    </a:lnTo>
                    <a:lnTo>
                      <a:pt x="2319839" y="142397"/>
                    </a:lnTo>
                    <a:lnTo>
                      <a:pt x="0" y="14239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-38100"/>
                <a:ext cx="2319839" cy="180497"/>
              </a:xfrm>
              <a:prstGeom prst="rect">
                <a:avLst/>
              </a:prstGeom>
            </p:spPr>
            <p:txBody>
              <a:bodyPr lIns="48563" tIns="48563" rIns="48563" bIns="48563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1894741" y="3022"/>
              <a:ext cx="2394318" cy="689145"/>
              <a:chOff x="0" y="0"/>
              <a:chExt cx="494734" cy="142397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494734" cy="142397"/>
              </a:xfrm>
              <a:custGeom>
                <a:avLst/>
                <a:gdLst/>
                <a:ahLst/>
                <a:cxnLst/>
                <a:rect l="l" t="t" r="r" b="b"/>
                <a:pathLst>
                  <a:path w="494734" h="142397">
                    <a:moveTo>
                      <a:pt x="0" y="0"/>
                    </a:moveTo>
                    <a:lnTo>
                      <a:pt x="494734" y="0"/>
                    </a:lnTo>
                    <a:lnTo>
                      <a:pt x="494734" y="142397"/>
                    </a:lnTo>
                    <a:lnTo>
                      <a:pt x="0" y="142397"/>
                    </a:lnTo>
                    <a:close/>
                  </a:path>
                </a:pathLst>
              </a:custGeom>
              <a:solidFill>
                <a:srgbClr val="F6F6F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38100"/>
                <a:ext cx="494734" cy="180497"/>
              </a:xfrm>
              <a:prstGeom prst="rect">
                <a:avLst/>
              </a:prstGeom>
            </p:spPr>
            <p:txBody>
              <a:bodyPr lIns="48563" tIns="48563" rIns="48563" bIns="48563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>
                    <a:solidFill>
                      <a:srgbClr val="000000"/>
                    </a:solidFill>
                    <a:latin typeface="Open Sans"/>
                  </a:rPr>
                  <a:t>A80</a:t>
                </a: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894741" y="930277"/>
              <a:ext cx="2394318" cy="689145"/>
              <a:chOff x="0" y="0"/>
              <a:chExt cx="494734" cy="142397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494734" cy="142397"/>
              </a:xfrm>
              <a:custGeom>
                <a:avLst/>
                <a:gdLst/>
                <a:ahLst/>
                <a:cxnLst/>
                <a:rect l="l" t="t" r="r" b="b"/>
                <a:pathLst>
                  <a:path w="494734" h="142397">
                    <a:moveTo>
                      <a:pt x="0" y="0"/>
                    </a:moveTo>
                    <a:lnTo>
                      <a:pt x="494734" y="0"/>
                    </a:lnTo>
                    <a:lnTo>
                      <a:pt x="494734" y="142397"/>
                    </a:lnTo>
                    <a:lnTo>
                      <a:pt x="0" y="14239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-38100"/>
                <a:ext cx="494734" cy="180497"/>
              </a:xfrm>
              <a:prstGeom prst="rect">
                <a:avLst/>
              </a:prstGeom>
            </p:spPr>
            <p:txBody>
              <a:bodyPr lIns="48563" tIns="48563" rIns="48563" bIns="48563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>
                    <a:solidFill>
                      <a:srgbClr val="000000"/>
                    </a:solidFill>
                    <a:latin typeface="Open Sans"/>
                  </a:rPr>
                  <a:t>A920</a:t>
                </a:r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1894741" y="1857532"/>
              <a:ext cx="2394318" cy="689145"/>
              <a:chOff x="0" y="0"/>
              <a:chExt cx="494734" cy="142397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494734" cy="142397"/>
              </a:xfrm>
              <a:custGeom>
                <a:avLst/>
                <a:gdLst/>
                <a:ahLst/>
                <a:cxnLst/>
                <a:rect l="l" t="t" r="r" b="b"/>
                <a:pathLst>
                  <a:path w="494734" h="142397">
                    <a:moveTo>
                      <a:pt x="0" y="0"/>
                    </a:moveTo>
                    <a:lnTo>
                      <a:pt x="494734" y="0"/>
                    </a:lnTo>
                    <a:lnTo>
                      <a:pt x="494734" y="142397"/>
                    </a:lnTo>
                    <a:lnTo>
                      <a:pt x="0" y="142397"/>
                    </a:lnTo>
                    <a:close/>
                  </a:path>
                </a:pathLst>
              </a:custGeom>
              <a:solidFill>
                <a:srgbClr val="F6F6F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0" y="-38100"/>
                <a:ext cx="494734" cy="180497"/>
              </a:xfrm>
              <a:prstGeom prst="rect">
                <a:avLst/>
              </a:prstGeom>
            </p:spPr>
            <p:txBody>
              <a:bodyPr lIns="48563" tIns="48563" rIns="48563" bIns="48563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>
                    <a:solidFill>
                      <a:srgbClr val="000000"/>
                    </a:solidFill>
                    <a:latin typeface="Open Sans"/>
                  </a:rPr>
                  <a:t>A920 Pro</a:t>
                </a:r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1894741" y="6252109"/>
              <a:ext cx="2394318" cy="1169519"/>
              <a:chOff x="0" y="0"/>
              <a:chExt cx="494734" cy="241656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494734" cy="241656"/>
              </a:xfrm>
              <a:custGeom>
                <a:avLst/>
                <a:gdLst/>
                <a:ahLst/>
                <a:cxnLst/>
                <a:rect l="l" t="t" r="r" b="b"/>
                <a:pathLst>
                  <a:path w="494734" h="241656">
                    <a:moveTo>
                      <a:pt x="0" y="0"/>
                    </a:moveTo>
                    <a:lnTo>
                      <a:pt x="494734" y="0"/>
                    </a:lnTo>
                    <a:lnTo>
                      <a:pt x="494734" y="241656"/>
                    </a:lnTo>
                    <a:lnTo>
                      <a:pt x="0" y="24165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0" y="-38100"/>
                <a:ext cx="494734" cy="279756"/>
              </a:xfrm>
              <a:prstGeom prst="rect">
                <a:avLst/>
              </a:prstGeom>
            </p:spPr>
            <p:txBody>
              <a:bodyPr lIns="48563" tIns="48563" rIns="48563" bIns="48563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>
                    <a:solidFill>
                      <a:srgbClr val="000000"/>
                    </a:solidFill>
                    <a:latin typeface="Open Sans"/>
                  </a:rPr>
                  <a:t>A920 Docking Station</a:t>
                </a:r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1894741" y="2784787"/>
              <a:ext cx="2394318" cy="689145"/>
              <a:chOff x="0" y="0"/>
              <a:chExt cx="494734" cy="142397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494734" cy="142397"/>
              </a:xfrm>
              <a:custGeom>
                <a:avLst/>
                <a:gdLst/>
                <a:ahLst/>
                <a:cxnLst/>
                <a:rect l="l" t="t" r="r" b="b"/>
                <a:pathLst>
                  <a:path w="494734" h="142397">
                    <a:moveTo>
                      <a:pt x="0" y="0"/>
                    </a:moveTo>
                    <a:lnTo>
                      <a:pt x="494734" y="0"/>
                    </a:lnTo>
                    <a:lnTo>
                      <a:pt x="494734" y="142397"/>
                    </a:lnTo>
                    <a:lnTo>
                      <a:pt x="0" y="14239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0" y="-38100"/>
                <a:ext cx="494734" cy="180497"/>
              </a:xfrm>
              <a:prstGeom prst="rect">
                <a:avLst/>
              </a:prstGeom>
            </p:spPr>
            <p:txBody>
              <a:bodyPr lIns="48563" tIns="48563" rIns="48563" bIns="48563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>
                    <a:solidFill>
                      <a:srgbClr val="000000"/>
                    </a:solidFill>
                    <a:latin typeface="Open Sans"/>
                  </a:rPr>
                  <a:t>SP20</a:t>
                </a:r>
              </a:p>
            </p:txBody>
          </p:sp>
        </p:grpSp>
        <p:grpSp>
          <p:nvGrpSpPr>
            <p:cNvPr id="48" name="Group 48"/>
            <p:cNvGrpSpPr/>
            <p:nvPr/>
          </p:nvGrpSpPr>
          <p:grpSpPr>
            <a:xfrm>
              <a:off x="1894741" y="5566552"/>
              <a:ext cx="2394318" cy="689145"/>
              <a:chOff x="0" y="0"/>
              <a:chExt cx="494734" cy="142397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494734" cy="142397"/>
              </a:xfrm>
              <a:custGeom>
                <a:avLst/>
                <a:gdLst/>
                <a:ahLst/>
                <a:cxnLst/>
                <a:rect l="l" t="t" r="r" b="b"/>
                <a:pathLst>
                  <a:path w="494734" h="142397">
                    <a:moveTo>
                      <a:pt x="0" y="0"/>
                    </a:moveTo>
                    <a:lnTo>
                      <a:pt x="494734" y="0"/>
                    </a:lnTo>
                    <a:lnTo>
                      <a:pt x="494734" y="142397"/>
                    </a:lnTo>
                    <a:lnTo>
                      <a:pt x="0" y="142397"/>
                    </a:lnTo>
                    <a:close/>
                  </a:path>
                </a:pathLst>
              </a:custGeom>
              <a:solidFill>
                <a:srgbClr val="F6F6F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0" y="-38100"/>
                <a:ext cx="494734" cy="180497"/>
              </a:xfrm>
              <a:prstGeom prst="rect">
                <a:avLst/>
              </a:prstGeom>
            </p:spPr>
            <p:txBody>
              <a:bodyPr lIns="48563" tIns="48563" rIns="48563" bIns="48563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>
                    <a:solidFill>
                      <a:srgbClr val="000000"/>
                    </a:solidFill>
                    <a:latin typeface="Open Sans"/>
                  </a:rPr>
                  <a:t>A35</a:t>
                </a:r>
              </a:p>
            </p:txBody>
          </p:sp>
        </p:grpSp>
        <p:grpSp>
          <p:nvGrpSpPr>
            <p:cNvPr id="51" name="Group 51"/>
            <p:cNvGrpSpPr/>
            <p:nvPr/>
          </p:nvGrpSpPr>
          <p:grpSpPr>
            <a:xfrm>
              <a:off x="1894741" y="3712042"/>
              <a:ext cx="2394318" cy="689145"/>
              <a:chOff x="0" y="0"/>
              <a:chExt cx="494734" cy="142397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494734" cy="142397"/>
              </a:xfrm>
              <a:custGeom>
                <a:avLst/>
                <a:gdLst/>
                <a:ahLst/>
                <a:cxnLst/>
                <a:rect l="l" t="t" r="r" b="b"/>
                <a:pathLst>
                  <a:path w="494734" h="142397">
                    <a:moveTo>
                      <a:pt x="0" y="0"/>
                    </a:moveTo>
                    <a:lnTo>
                      <a:pt x="494734" y="0"/>
                    </a:lnTo>
                    <a:lnTo>
                      <a:pt x="494734" y="142397"/>
                    </a:lnTo>
                    <a:lnTo>
                      <a:pt x="0" y="142397"/>
                    </a:lnTo>
                    <a:close/>
                  </a:path>
                </a:pathLst>
              </a:custGeom>
              <a:solidFill>
                <a:srgbClr val="F6F6F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0" y="-38100"/>
                <a:ext cx="494734" cy="180497"/>
              </a:xfrm>
              <a:prstGeom prst="rect">
                <a:avLst/>
              </a:prstGeom>
            </p:spPr>
            <p:txBody>
              <a:bodyPr lIns="48563" tIns="48563" rIns="48563" bIns="48563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>
                    <a:solidFill>
                      <a:srgbClr val="000000"/>
                    </a:solidFill>
                    <a:latin typeface="Open Sans"/>
                  </a:rPr>
                  <a:t>SP30</a:t>
                </a:r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>
              <a:off x="1894741" y="4639297"/>
              <a:ext cx="2394318" cy="689145"/>
              <a:chOff x="0" y="0"/>
              <a:chExt cx="494734" cy="142397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494734" cy="142397"/>
              </a:xfrm>
              <a:custGeom>
                <a:avLst/>
                <a:gdLst/>
                <a:ahLst/>
                <a:cxnLst/>
                <a:rect l="l" t="t" r="r" b="b"/>
                <a:pathLst>
                  <a:path w="494734" h="142397">
                    <a:moveTo>
                      <a:pt x="0" y="0"/>
                    </a:moveTo>
                    <a:lnTo>
                      <a:pt x="494734" y="0"/>
                    </a:lnTo>
                    <a:lnTo>
                      <a:pt x="494734" y="142397"/>
                    </a:lnTo>
                    <a:lnTo>
                      <a:pt x="0" y="14239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TextBox 56"/>
              <p:cNvSpPr txBox="1"/>
              <p:nvPr/>
            </p:nvSpPr>
            <p:spPr>
              <a:xfrm>
                <a:off x="0" y="-38100"/>
                <a:ext cx="494734" cy="180497"/>
              </a:xfrm>
              <a:prstGeom prst="rect">
                <a:avLst/>
              </a:prstGeom>
            </p:spPr>
            <p:txBody>
              <a:bodyPr lIns="48563" tIns="48563" rIns="48563" bIns="48563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>
                    <a:solidFill>
                      <a:srgbClr val="000000"/>
                    </a:solidFill>
                    <a:latin typeface="Open Sans"/>
                  </a:rPr>
                  <a:t>S300</a:t>
                </a:r>
              </a:p>
            </p:txBody>
          </p:sp>
        </p:grpSp>
        <p:grpSp>
          <p:nvGrpSpPr>
            <p:cNvPr id="57" name="Group 57"/>
            <p:cNvGrpSpPr/>
            <p:nvPr/>
          </p:nvGrpSpPr>
          <p:grpSpPr>
            <a:xfrm>
              <a:off x="0" y="3022"/>
              <a:ext cx="1762732" cy="689145"/>
              <a:chOff x="0" y="0"/>
              <a:chExt cx="364230" cy="142397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364230" cy="142397"/>
              </a:xfrm>
              <a:custGeom>
                <a:avLst/>
                <a:gdLst/>
                <a:ahLst/>
                <a:cxnLst/>
                <a:rect l="l" t="t" r="r" b="b"/>
                <a:pathLst>
                  <a:path w="364230" h="142397">
                    <a:moveTo>
                      <a:pt x="0" y="0"/>
                    </a:moveTo>
                    <a:lnTo>
                      <a:pt x="364230" y="0"/>
                    </a:lnTo>
                    <a:lnTo>
                      <a:pt x="364230" y="142397"/>
                    </a:lnTo>
                    <a:lnTo>
                      <a:pt x="0" y="142397"/>
                    </a:lnTo>
                    <a:close/>
                  </a:path>
                </a:pathLst>
              </a:custGeom>
              <a:solidFill>
                <a:srgbClr val="F6F6F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TextBox 59"/>
              <p:cNvSpPr txBox="1"/>
              <p:nvPr/>
            </p:nvSpPr>
            <p:spPr>
              <a:xfrm>
                <a:off x="0" y="-38100"/>
                <a:ext cx="364230" cy="180497"/>
              </a:xfrm>
              <a:prstGeom prst="rect">
                <a:avLst/>
              </a:prstGeom>
            </p:spPr>
            <p:txBody>
              <a:bodyPr lIns="48563" tIns="48563" rIns="48563" bIns="48563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>
                    <a:solidFill>
                      <a:srgbClr val="000000"/>
                    </a:solidFill>
                    <a:latin typeface="Open Sans"/>
                  </a:rPr>
                  <a:t>PAX</a:t>
                </a:r>
              </a:p>
            </p:txBody>
          </p:sp>
        </p:grpSp>
        <p:grpSp>
          <p:nvGrpSpPr>
            <p:cNvPr id="60" name="Group 60"/>
            <p:cNvGrpSpPr/>
            <p:nvPr/>
          </p:nvGrpSpPr>
          <p:grpSpPr>
            <a:xfrm>
              <a:off x="0" y="933299"/>
              <a:ext cx="1762732" cy="689145"/>
              <a:chOff x="0" y="0"/>
              <a:chExt cx="364230" cy="142397"/>
            </a:xfrm>
          </p:grpSpPr>
          <p:sp>
            <p:nvSpPr>
              <p:cNvPr id="61" name="Freeform 61"/>
              <p:cNvSpPr/>
              <p:nvPr/>
            </p:nvSpPr>
            <p:spPr>
              <a:xfrm>
                <a:off x="0" y="0"/>
                <a:ext cx="364230" cy="142397"/>
              </a:xfrm>
              <a:custGeom>
                <a:avLst/>
                <a:gdLst/>
                <a:ahLst/>
                <a:cxnLst/>
                <a:rect l="l" t="t" r="r" b="b"/>
                <a:pathLst>
                  <a:path w="364230" h="142397">
                    <a:moveTo>
                      <a:pt x="0" y="0"/>
                    </a:moveTo>
                    <a:lnTo>
                      <a:pt x="364230" y="0"/>
                    </a:lnTo>
                    <a:lnTo>
                      <a:pt x="364230" y="142397"/>
                    </a:lnTo>
                    <a:lnTo>
                      <a:pt x="0" y="14239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TextBox 62"/>
              <p:cNvSpPr txBox="1"/>
              <p:nvPr/>
            </p:nvSpPr>
            <p:spPr>
              <a:xfrm>
                <a:off x="0" y="-38100"/>
                <a:ext cx="364230" cy="180497"/>
              </a:xfrm>
              <a:prstGeom prst="rect">
                <a:avLst/>
              </a:prstGeom>
            </p:spPr>
            <p:txBody>
              <a:bodyPr lIns="48563" tIns="48563" rIns="48563" bIns="48563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>
                    <a:solidFill>
                      <a:srgbClr val="000000"/>
                    </a:solidFill>
                    <a:latin typeface="Open Sans"/>
                  </a:rPr>
                  <a:t>PAX</a:t>
                </a:r>
              </a:p>
            </p:txBody>
          </p:sp>
        </p:grpSp>
        <p:grpSp>
          <p:nvGrpSpPr>
            <p:cNvPr id="63" name="Group 63"/>
            <p:cNvGrpSpPr/>
            <p:nvPr/>
          </p:nvGrpSpPr>
          <p:grpSpPr>
            <a:xfrm>
              <a:off x="0" y="1860554"/>
              <a:ext cx="1762732" cy="689145"/>
              <a:chOff x="0" y="0"/>
              <a:chExt cx="364230" cy="142397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364230" cy="142397"/>
              </a:xfrm>
              <a:custGeom>
                <a:avLst/>
                <a:gdLst/>
                <a:ahLst/>
                <a:cxnLst/>
                <a:rect l="l" t="t" r="r" b="b"/>
                <a:pathLst>
                  <a:path w="364230" h="142397">
                    <a:moveTo>
                      <a:pt x="0" y="0"/>
                    </a:moveTo>
                    <a:lnTo>
                      <a:pt x="364230" y="0"/>
                    </a:lnTo>
                    <a:lnTo>
                      <a:pt x="364230" y="142397"/>
                    </a:lnTo>
                    <a:lnTo>
                      <a:pt x="0" y="142397"/>
                    </a:lnTo>
                    <a:close/>
                  </a:path>
                </a:pathLst>
              </a:custGeom>
              <a:solidFill>
                <a:srgbClr val="F6F6F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TextBox 65"/>
              <p:cNvSpPr txBox="1"/>
              <p:nvPr/>
            </p:nvSpPr>
            <p:spPr>
              <a:xfrm>
                <a:off x="0" y="-38100"/>
                <a:ext cx="364230" cy="180497"/>
              </a:xfrm>
              <a:prstGeom prst="rect">
                <a:avLst/>
              </a:prstGeom>
            </p:spPr>
            <p:txBody>
              <a:bodyPr lIns="48563" tIns="48563" rIns="48563" bIns="48563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>
                    <a:solidFill>
                      <a:srgbClr val="000000"/>
                    </a:solidFill>
                    <a:latin typeface="Open Sans"/>
                  </a:rPr>
                  <a:t>PAX</a:t>
                </a:r>
              </a:p>
            </p:txBody>
          </p:sp>
        </p:grpSp>
        <p:grpSp>
          <p:nvGrpSpPr>
            <p:cNvPr id="66" name="Group 66"/>
            <p:cNvGrpSpPr/>
            <p:nvPr/>
          </p:nvGrpSpPr>
          <p:grpSpPr>
            <a:xfrm>
              <a:off x="22169" y="6496829"/>
              <a:ext cx="1762732" cy="689145"/>
              <a:chOff x="0" y="0"/>
              <a:chExt cx="364230" cy="142397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0" y="0"/>
                <a:ext cx="364230" cy="142397"/>
              </a:xfrm>
              <a:custGeom>
                <a:avLst/>
                <a:gdLst/>
                <a:ahLst/>
                <a:cxnLst/>
                <a:rect l="l" t="t" r="r" b="b"/>
                <a:pathLst>
                  <a:path w="364230" h="142397">
                    <a:moveTo>
                      <a:pt x="0" y="0"/>
                    </a:moveTo>
                    <a:lnTo>
                      <a:pt x="364230" y="0"/>
                    </a:lnTo>
                    <a:lnTo>
                      <a:pt x="364230" y="142397"/>
                    </a:lnTo>
                    <a:lnTo>
                      <a:pt x="0" y="14239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TextBox 68"/>
              <p:cNvSpPr txBox="1"/>
              <p:nvPr/>
            </p:nvSpPr>
            <p:spPr>
              <a:xfrm>
                <a:off x="0" y="-38100"/>
                <a:ext cx="364230" cy="180497"/>
              </a:xfrm>
              <a:prstGeom prst="rect">
                <a:avLst/>
              </a:prstGeom>
            </p:spPr>
            <p:txBody>
              <a:bodyPr lIns="48563" tIns="48563" rIns="48563" bIns="48563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>
                    <a:solidFill>
                      <a:srgbClr val="000000"/>
                    </a:solidFill>
                    <a:latin typeface="Open Sans"/>
                  </a:rPr>
                  <a:t>PAX</a:t>
                </a:r>
              </a:p>
            </p:txBody>
          </p:sp>
        </p:grpSp>
        <p:grpSp>
          <p:nvGrpSpPr>
            <p:cNvPr id="69" name="Group 69"/>
            <p:cNvGrpSpPr/>
            <p:nvPr/>
          </p:nvGrpSpPr>
          <p:grpSpPr>
            <a:xfrm>
              <a:off x="22169" y="2787809"/>
              <a:ext cx="1762732" cy="689145"/>
              <a:chOff x="0" y="0"/>
              <a:chExt cx="364230" cy="142397"/>
            </a:xfrm>
          </p:grpSpPr>
          <p:sp>
            <p:nvSpPr>
              <p:cNvPr id="70" name="Freeform 70"/>
              <p:cNvSpPr/>
              <p:nvPr/>
            </p:nvSpPr>
            <p:spPr>
              <a:xfrm>
                <a:off x="0" y="0"/>
                <a:ext cx="364230" cy="142397"/>
              </a:xfrm>
              <a:custGeom>
                <a:avLst/>
                <a:gdLst/>
                <a:ahLst/>
                <a:cxnLst/>
                <a:rect l="l" t="t" r="r" b="b"/>
                <a:pathLst>
                  <a:path w="364230" h="142397">
                    <a:moveTo>
                      <a:pt x="0" y="0"/>
                    </a:moveTo>
                    <a:lnTo>
                      <a:pt x="364230" y="0"/>
                    </a:lnTo>
                    <a:lnTo>
                      <a:pt x="364230" y="142397"/>
                    </a:lnTo>
                    <a:lnTo>
                      <a:pt x="0" y="14239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TextBox 71"/>
              <p:cNvSpPr txBox="1"/>
              <p:nvPr/>
            </p:nvSpPr>
            <p:spPr>
              <a:xfrm>
                <a:off x="0" y="-38100"/>
                <a:ext cx="364230" cy="180497"/>
              </a:xfrm>
              <a:prstGeom prst="rect">
                <a:avLst/>
              </a:prstGeom>
            </p:spPr>
            <p:txBody>
              <a:bodyPr lIns="48563" tIns="48563" rIns="48563" bIns="48563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>
                    <a:solidFill>
                      <a:srgbClr val="000000"/>
                    </a:solidFill>
                    <a:latin typeface="Open Sans"/>
                  </a:rPr>
                  <a:t>PAX</a:t>
                </a:r>
              </a:p>
            </p:txBody>
          </p:sp>
        </p:grpSp>
        <p:grpSp>
          <p:nvGrpSpPr>
            <p:cNvPr id="72" name="Group 72"/>
            <p:cNvGrpSpPr/>
            <p:nvPr/>
          </p:nvGrpSpPr>
          <p:grpSpPr>
            <a:xfrm>
              <a:off x="22169" y="5569574"/>
              <a:ext cx="1762732" cy="689145"/>
              <a:chOff x="0" y="0"/>
              <a:chExt cx="364230" cy="142397"/>
            </a:xfrm>
          </p:grpSpPr>
          <p:sp>
            <p:nvSpPr>
              <p:cNvPr id="73" name="Freeform 73"/>
              <p:cNvSpPr/>
              <p:nvPr/>
            </p:nvSpPr>
            <p:spPr>
              <a:xfrm>
                <a:off x="0" y="0"/>
                <a:ext cx="364230" cy="142397"/>
              </a:xfrm>
              <a:custGeom>
                <a:avLst/>
                <a:gdLst/>
                <a:ahLst/>
                <a:cxnLst/>
                <a:rect l="l" t="t" r="r" b="b"/>
                <a:pathLst>
                  <a:path w="364230" h="142397">
                    <a:moveTo>
                      <a:pt x="0" y="0"/>
                    </a:moveTo>
                    <a:lnTo>
                      <a:pt x="364230" y="0"/>
                    </a:lnTo>
                    <a:lnTo>
                      <a:pt x="364230" y="142397"/>
                    </a:lnTo>
                    <a:lnTo>
                      <a:pt x="0" y="142397"/>
                    </a:lnTo>
                    <a:close/>
                  </a:path>
                </a:pathLst>
              </a:custGeom>
              <a:solidFill>
                <a:srgbClr val="F6F6F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TextBox 74"/>
              <p:cNvSpPr txBox="1"/>
              <p:nvPr/>
            </p:nvSpPr>
            <p:spPr>
              <a:xfrm>
                <a:off x="0" y="-38100"/>
                <a:ext cx="364230" cy="180497"/>
              </a:xfrm>
              <a:prstGeom prst="rect">
                <a:avLst/>
              </a:prstGeom>
            </p:spPr>
            <p:txBody>
              <a:bodyPr lIns="48563" tIns="48563" rIns="48563" bIns="48563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>
                    <a:solidFill>
                      <a:srgbClr val="000000"/>
                    </a:solidFill>
                    <a:latin typeface="Open Sans"/>
                  </a:rPr>
                  <a:t>PAX</a:t>
                </a:r>
              </a:p>
            </p:txBody>
          </p:sp>
        </p:grpSp>
        <p:grpSp>
          <p:nvGrpSpPr>
            <p:cNvPr id="75" name="Group 75"/>
            <p:cNvGrpSpPr/>
            <p:nvPr/>
          </p:nvGrpSpPr>
          <p:grpSpPr>
            <a:xfrm>
              <a:off x="22169" y="3715064"/>
              <a:ext cx="1762732" cy="689145"/>
              <a:chOff x="0" y="0"/>
              <a:chExt cx="364230" cy="142397"/>
            </a:xfrm>
          </p:grpSpPr>
          <p:sp>
            <p:nvSpPr>
              <p:cNvPr id="76" name="Freeform 76"/>
              <p:cNvSpPr/>
              <p:nvPr/>
            </p:nvSpPr>
            <p:spPr>
              <a:xfrm>
                <a:off x="0" y="0"/>
                <a:ext cx="364230" cy="142397"/>
              </a:xfrm>
              <a:custGeom>
                <a:avLst/>
                <a:gdLst/>
                <a:ahLst/>
                <a:cxnLst/>
                <a:rect l="l" t="t" r="r" b="b"/>
                <a:pathLst>
                  <a:path w="364230" h="142397">
                    <a:moveTo>
                      <a:pt x="0" y="0"/>
                    </a:moveTo>
                    <a:lnTo>
                      <a:pt x="364230" y="0"/>
                    </a:lnTo>
                    <a:lnTo>
                      <a:pt x="364230" y="142397"/>
                    </a:lnTo>
                    <a:lnTo>
                      <a:pt x="0" y="142397"/>
                    </a:lnTo>
                    <a:close/>
                  </a:path>
                </a:pathLst>
              </a:custGeom>
              <a:solidFill>
                <a:srgbClr val="F6F6F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TextBox 77"/>
              <p:cNvSpPr txBox="1"/>
              <p:nvPr/>
            </p:nvSpPr>
            <p:spPr>
              <a:xfrm>
                <a:off x="0" y="-38100"/>
                <a:ext cx="364230" cy="180497"/>
              </a:xfrm>
              <a:prstGeom prst="rect">
                <a:avLst/>
              </a:prstGeom>
            </p:spPr>
            <p:txBody>
              <a:bodyPr lIns="48563" tIns="48563" rIns="48563" bIns="48563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>
                    <a:solidFill>
                      <a:srgbClr val="000000"/>
                    </a:solidFill>
                    <a:latin typeface="Open Sans"/>
                  </a:rPr>
                  <a:t>PAX</a:t>
                </a:r>
              </a:p>
            </p:txBody>
          </p:sp>
        </p:grpSp>
        <p:grpSp>
          <p:nvGrpSpPr>
            <p:cNvPr id="78" name="Group 78"/>
            <p:cNvGrpSpPr/>
            <p:nvPr/>
          </p:nvGrpSpPr>
          <p:grpSpPr>
            <a:xfrm>
              <a:off x="22169" y="4642319"/>
              <a:ext cx="1762732" cy="689145"/>
              <a:chOff x="0" y="0"/>
              <a:chExt cx="364230" cy="142397"/>
            </a:xfrm>
          </p:grpSpPr>
          <p:sp>
            <p:nvSpPr>
              <p:cNvPr id="79" name="Freeform 79"/>
              <p:cNvSpPr/>
              <p:nvPr/>
            </p:nvSpPr>
            <p:spPr>
              <a:xfrm>
                <a:off x="0" y="0"/>
                <a:ext cx="364230" cy="142397"/>
              </a:xfrm>
              <a:custGeom>
                <a:avLst/>
                <a:gdLst/>
                <a:ahLst/>
                <a:cxnLst/>
                <a:rect l="l" t="t" r="r" b="b"/>
                <a:pathLst>
                  <a:path w="364230" h="142397">
                    <a:moveTo>
                      <a:pt x="0" y="0"/>
                    </a:moveTo>
                    <a:lnTo>
                      <a:pt x="364230" y="0"/>
                    </a:lnTo>
                    <a:lnTo>
                      <a:pt x="364230" y="142397"/>
                    </a:lnTo>
                    <a:lnTo>
                      <a:pt x="0" y="14239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TextBox 80"/>
              <p:cNvSpPr txBox="1"/>
              <p:nvPr/>
            </p:nvSpPr>
            <p:spPr>
              <a:xfrm>
                <a:off x="0" y="-38100"/>
                <a:ext cx="364230" cy="180497"/>
              </a:xfrm>
              <a:prstGeom prst="rect">
                <a:avLst/>
              </a:prstGeom>
            </p:spPr>
            <p:txBody>
              <a:bodyPr lIns="48563" tIns="48563" rIns="48563" bIns="48563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>
                    <a:solidFill>
                      <a:srgbClr val="000000"/>
                    </a:solidFill>
                    <a:latin typeface="Open Sans"/>
                  </a:rPr>
                  <a:t>PAX</a:t>
                </a:r>
              </a:p>
            </p:txBody>
          </p:sp>
        </p:grpSp>
        <p:grpSp>
          <p:nvGrpSpPr>
            <p:cNvPr id="81" name="Group 81"/>
            <p:cNvGrpSpPr/>
            <p:nvPr/>
          </p:nvGrpSpPr>
          <p:grpSpPr>
            <a:xfrm>
              <a:off x="4667184" y="0"/>
              <a:ext cx="1762732" cy="689145"/>
              <a:chOff x="0" y="0"/>
              <a:chExt cx="364230" cy="142397"/>
            </a:xfrm>
          </p:grpSpPr>
          <p:sp>
            <p:nvSpPr>
              <p:cNvPr id="82" name="Freeform 82"/>
              <p:cNvSpPr/>
              <p:nvPr/>
            </p:nvSpPr>
            <p:spPr>
              <a:xfrm>
                <a:off x="0" y="0"/>
                <a:ext cx="364230" cy="142397"/>
              </a:xfrm>
              <a:custGeom>
                <a:avLst/>
                <a:gdLst/>
                <a:ahLst/>
                <a:cxnLst/>
                <a:rect l="l" t="t" r="r" b="b"/>
                <a:pathLst>
                  <a:path w="364230" h="142397">
                    <a:moveTo>
                      <a:pt x="0" y="0"/>
                    </a:moveTo>
                    <a:lnTo>
                      <a:pt x="364230" y="0"/>
                    </a:lnTo>
                    <a:lnTo>
                      <a:pt x="364230" y="142397"/>
                    </a:lnTo>
                    <a:lnTo>
                      <a:pt x="0" y="142397"/>
                    </a:lnTo>
                    <a:close/>
                  </a:path>
                </a:pathLst>
              </a:custGeom>
              <a:solidFill>
                <a:srgbClr val="F6F6F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TextBox 83"/>
              <p:cNvSpPr txBox="1"/>
              <p:nvPr/>
            </p:nvSpPr>
            <p:spPr>
              <a:xfrm>
                <a:off x="0" y="-38100"/>
                <a:ext cx="364230" cy="180497"/>
              </a:xfrm>
              <a:prstGeom prst="rect">
                <a:avLst/>
              </a:prstGeom>
            </p:spPr>
            <p:txBody>
              <a:bodyPr lIns="48563" tIns="48563" rIns="48563" bIns="48563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>
                    <a:solidFill>
                      <a:srgbClr val="000000"/>
                    </a:solidFill>
                    <a:latin typeface="Open Sans"/>
                  </a:rPr>
                  <a:t>$215.00</a:t>
                </a:r>
              </a:p>
            </p:txBody>
          </p:sp>
        </p:grpSp>
        <p:grpSp>
          <p:nvGrpSpPr>
            <p:cNvPr id="84" name="Group 84"/>
            <p:cNvGrpSpPr/>
            <p:nvPr/>
          </p:nvGrpSpPr>
          <p:grpSpPr>
            <a:xfrm>
              <a:off x="4667184" y="927255"/>
              <a:ext cx="1762732" cy="689145"/>
              <a:chOff x="0" y="0"/>
              <a:chExt cx="364230" cy="142397"/>
            </a:xfrm>
          </p:grpSpPr>
          <p:sp>
            <p:nvSpPr>
              <p:cNvPr id="85" name="Freeform 85"/>
              <p:cNvSpPr/>
              <p:nvPr/>
            </p:nvSpPr>
            <p:spPr>
              <a:xfrm>
                <a:off x="0" y="0"/>
                <a:ext cx="364230" cy="142397"/>
              </a:xfrm>
              <a:custGeom>
                <a:avLst/>
                <a:gdLst/>
                <a:ahLst/>
                <a:cxnLst/>
                <a:rect l="l" t="t" r="r" b="b"/>
                <a:pathLst>
                  <a:path w="364230" h="142397">
                    <a:moveTo>
                      <a:pt x="0" y="0"/>
                    </a:moveTo>
                    <a:lnTo>
                      <a:pt x="364230" y="0"/>
                    </a:lnTo>
                    <a:lnTo>
                      <a:pt x="364230" y="142397"/>
                    </a:lnTo>
                    <a:lnTo>
                      <a:pt x="0" y="14239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TextBox 86"/>
              <p:cNvSpPr txBox="1"/>
              <p:nvPr/>
            </p:nvSpPr>
            <p:spPr>
              <a:xfrm>
                <a:off x="0" y="-38100"/>
                <a:ext cx="364230" cy="180497"/>
              </a:xfrm>
              <a:prstGeom prst="rect">
                <a:avLst/>
              </a:prstGeom>
            </p:spPr>
            <p:txBody>
              <a:bodyPr lIns="48563" tIns="48563" rIns="48563" bIns="48563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>
                    <a:solidFill>
                      <a:srgbClr val="000000"/>
                    </a:solidFill>
                    <a:latin typeface="Open Sans"/>
                  </a:rPr>
                  <a:t>$330.00</a:t>
                </a:r>
              </a:p>
            </p:txBody>
          </p:sp>
        </p:grpSp>
        <p:grpSp>
          <p:nvGrpSpPr>
            <p:cNvPr id="87" name="Group 87"/>
            <p:cNvGrpSpPr/>
            <p:nvPr/>
          </p:nvGrpSpPr>
          <p:grpSpPr>
            <a:xfrm>
              <a:off x="4667184" y="1851488"/>
              <a:ext cx="1762732" cy="689145"/>
              <a:chOff x="0" y="0"/>
              <a:chExt cx="364230" cy="142397"/>
            </a:xfrm>
          </p:grpSpPr>
          <p:sp>
            <p:nvSpPr>
              <p:cNvPr id="88" name="Freeform 88"/>
              <p:cNvSpPr/>
              <p:nvPr/>
            </p:nvSpPr>
            <p:spPr>
              <a:xfrm>
                <a:off x="0" y="0"/>
                <a:ext cx="364230" cy="142397"/>
              </a:xfrm>
              <a:custGeom>
                <a:avLst/>
                <a:gdLst/>
                <a:ahLst/>
                <a:cxnLst/>
                <a:rect l="l" t="t" r="r" b="b"/>
                <a:pathLst>
                  <a:path w="364230" h="142397">
                    <a:moveTo>
                      <a:pt x="0" y="0"/>
                    </a:moveTo>
                    <a:lnTo>
                      <a:pt x="364230" y="0"/>
                    </a:lnTo>
                    <a:lnTo>
                      <a:pt x="364230" y="142397"/>
                    </a:lnTo>
                    <a:lnTo>
                      <a:pt x="0" y="142397"/>
                    </a:lnTo>
                    <a:close/>
                  </a:path>
                </a:pathLst>
              </a:custGeom>
              <a:solidFill>
                <a:srgbClr val="F6F6F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TextBox 89"/>
              <p:cNvSpPr txBox="1"/>
              <p:nvPr/>
            </p:nvSpPr>
            <p:spPr>
              <a:xfrm>
                <a:off x="0" y="-38100"/>
                <a:ext cx="364230" cy="180497"/>
              </a:xfrm>
              <a:prstGeom prst="rect">
                <a:avLst/>
              </a:prstGeom>
            </p:spPr>
            <p:txBody>
              <a:bodyPr lIns="48563" tIns="48563" rIns="48563" bIns="48563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>
                    <a:solidFill>
                      <a:srgbClr val="000000"/>
                    </a:solidFill>
                    <a:latin typeface="Open Sans"/>
                  </a:rPr>
                  <a:t>$340.00</a:t>
                </a:r>
              </a:p>
            </p:txBody>
          </p:sp>
        </p:grpSp>
        <p:grpSp>
          <p:nvGrpSpPr>
            <p:cNvPr id="90" name="Group 90"/>
            <p:cNvGrpSpPr/>
            <p:nvPr/>
          </p:nvGrpSpPr>
          <p:grpSpPr>
            <a:xfrm>
              <a:off x="4667184" y="6490785"/>
              <a:ext cx="1762732" cy="689145"/>
              <a:chOff x="0" y="0"/>
              <a:chExt cx="364230" cy="142397"/>
            </a:xfrm>
          </p:grpSpPr>
          <p:sp>
            <p:nvSpPr>
              <p:cNvPr id="91" name="Freeform 91"/>
              <p:cNvSpPr/>
              <p:nvPr/>
            </p:nvSpPr>
            <p:spPr>
              <a:xfrm>
                <a:off x="0" y="0"/>
                <a:ext cx="364230" cy="142397"/>
              </a:xfrm>
              <a:custGeom>
                <a:avLst/>
                <a:gdLst/>
                <a:ahLst/>
                <a:cxnLst/>
                <a:rect l="l" t="t" r="r" b="b"/>
                <a:pathLst>
                  <a:path w="364230" h="142397">
                    <a:moveTo>
                      <a:pt x="0" y="0"/>
                    </a:moveTo>
                    <a:lnTo>
                      <a:pt x="364230" y="0"/>
                    </a:lnTo>
                    <a:lnTo>
                      <a:pt x="364230" y="142397"/>
                    </a:lnTo>
                    <a:lnTo>
                      <a:pt x="0" y="14239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TextBox 92"/>
              <p:cNvSpPr txBox="1"/>
              <p:nvPr/>
            </p:nvSpPr>
            <p:spPr>
              <a:xfrm>
                <a:off x="0" y="-38100"/>
                <a:ext cx="364230" cy="180497"/>
              </a:xfrm>
              <a:prstGeom prst="rect">
                <a:avLst/>
              </a:prstGeom>
            </p:spPr>
            <p:txBody>
              <a:bodyPr lIns="48563" tIns="48563" rIns="48563" bIns="48563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>
                    <a:solidFill>
                      <a:srgbClr val="000000"/>
                    </a:solidFill>
                    <a:latin typeface="Open Sans"/>
                  </a:rPr>
                  <a:t>$95.70</a:t>
                </a:r>
              </a:p>
            </p:txBody>
          </p:sp>
        </p:grpSp>
        <p:grpSp>
          <p:nvGrpSpPr>
            <p:cNvPr id="93" name="Group 93"/>
            <p:cNvGrpSpPr/>
            <p:nvPr/>
          </p:nvGrpSpPr>
          <p:grpSpPr>
            <a:xfrm>
              <a:off x="4667184" y="2781765"/>
              <a:ext cx="1762732" cy="689145"/>
              <a:chOff x="0" y="0"/>
              <a:chExt cx="364230" cy="142397"/>
            </a:xfrm>
          </p:grpSpPr>
          <p:sp>
            <p:nvSpPr>
              <p:cNvPr id="94" name="Freeform 94"/>
              <p:cNvSpPr/>
              <p:nvPr/>
            </p:nvSpPr>
            <p:spPr>
              <a:xfrm>
                <a:off x="0" y="0"/>
                <a:ext cx="364230" cy="142397"/>
              </a:xfrm>
              <a:custGeom>
                <a:avLst/>
                <a:gdLst/>
                <a:ahLst/>
                <a:cxnLst/>
                <a:rect l="l" t="t" r="r" b="b"/>
                <a:pathLst>
                  <a:path w="364230" h="142397">
                    <a:moveTo>
                      <a:pt x="0" y="0"/>
                    </a:moveTo>
                    <a:lnTo>
                      <a:pt x="364230" y="0"/>
                    </a:lnTo>
                    <a:lnTo>
                      <a:pt x="364230" y="142397"/>
                    </a:lnTo>
                    <a:lnTo>
                      <a:pt x="0" y="14239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TextBox 95"/>
              <p:cNvSpPr txBox="1"/>
              <p:nvPr/>
            </p:nvSpPr>
            <p:spPr>
              <a:xfrm>
                <a:off x="0" y="-38100"/>
                <a:ext cx="364230" cy="180497"/>
              </a:xfrm>
              <a:prstGeom prst="rect">
                <a:avLst/>
              </a:prstGeom>
            </p:spPr>
            <p:txBody>
              <a:bodyPr lIns="48563" tIns="48563" rIns="48563" bIns="48563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>
                    <a:solidFill>
                      <a:srgbClr val="000000"/>
                    </a:solidFill>
                    <a:latin typeface="Open Sans"/>
                  </a:rPr>
                  <a:t>$79.20</a:t>
                </a:r>
              </a:p>
            </p:txBody>
          </p:sp>
        </p:grpSp>
        <p:grpSp>
          <p:nvGrpSpPr>
            <p:cNvPr id="96" name="Group 96"/>
            <p:cNvGrpSpPr/>
            <p:nvPr/>
          </p:nvGrpSpPr>
          <p:grpSpPr>
            <a:xfrm>
              <a:off x="4667184" y="5563530"/>
              <a:ext cx="1762732" cy="689145"/>
              <a:chOff x="0" y="0"/>
              <a:chExt cx="364230" cy="142397"/>
            </a:xfrm>
          </p:grpSpPr>
          <p:sp>
            <p:nvSpPr>
              <p:cNvPr id="97" name="Freeform 97"/>
              <p:cNvSpPr/>
              <p:nvPr/>
            </p:nvSpPr>
            <p:spPr>
              <a:xfrm>
                <a:off x="0" y="0"/>
                <a:ext cx="364230" cy="142397"/>
              </a:xfrm>
              <a:custGeom>
                <a:avLst/>
                <a:gdLst/>
                <a:ahLst/>
                <a:cxnLst/>
                <a:rect l="l" t="t" r="r" b="b"/>
                <a:pathLst>
                  <a:path w="364230" h="142397">
                    <a:moveTo>
                      <a:pt x="0" y="0"/>
                    </a:moveTo>
                    <a:lnTo>
                      <a:pt x="364230" y="0"/>
                    </a:lnTo>
                    <a:lnTo>
                      <a:pt x="364230" y="142397"/>
                    </a:lnTo>
                    <a:lnTo>
                      <a:pt x="0" y="142397"/>
                    </a:lnTo>
                    <a:close/>
                  </a:path>
                </a:pathLst>
              </a:custGeom>
              <a:solidFill>
                <a:srgbClr val="F6F6F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TextBox 98"/>
              <p:cNvSpPr txBox="1"/>
              <p:nvPr/>
            </p:nvSpPr>
            <p:spPr>
              <a:xfrm>
                <a:off x="0" y="-38100"/>
                <a:ext cx="364230" cy="180497"/>
              </a:xfrm>
              <a:prstGeom prst="rect">
                <a:avLst/>
              </a:prstGeom>
            </p:spPr>
            <p:txBody>
              <a:bodyPr lIns="48563" tIns="48563" rIns="48563" bIns="48563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>
                    <a:solidFill>
                      <a:srgbClr val="000000"/>
                    </a:solidFill>
                    <a:latin typeface="Open Sans"/>
                  </a:rPr>
                  <a:t>$290.00</a:t>
                </a:r>
              </a:p>
            </p:txBody>
          </p:sp>
        </p:grpSp>
        <p:grpSp>
          <p:nvGrpSpPr>
            <p:cNvPr id="99" name="Group 99"/>
            <p:cNvGrpSpPr/>
            <p:nvPr/>
          </p:nvGrpSpPr>
          <p:grpSpPr>
            <a:xfrm>
              <a:off x="4667184" y="3709020"/>
              <a:ext cx="1762732" cy="689145"/>
              <a:chOff x="0" y="0"/>
              <a:chExt cx="364230" cy="142397"/>
            </a:xfrm>
          </p:grpSpPr>
          <p:sp>
            <p:nvSpPr>
              <p:cNvPr id="100" name="Freeform 100"/>
              <p:cNvSpPr/>
              <p:nvPr/>
            </p:nvSpPr>
            <p:spPr>
              <a:xfrm>
                <a:off x="0" y="0"/>
                <a:ext cx="364230" cy="142397"/>
              </a:xfrm>
              <a:custGeom>
                <a:avLst/>
                <a:gdLst/>
                <a:ahLst/>
                <a:cxnLst/>
                <a:rect l="l" t="t" r="r" b="b"/>
                <a:pathLst>
                  <a:path w="364230" h="142397">
                    <a:moveTo>
                      <a:pt x="0" y="0"/>
                    </a:moveTo>
                    <a:lnTo>
                      <a:pt x="364230" y="0"/>
                    </a:lnTo>
                    <a:lnTo>
                      <a:pt x="364230" y="142397"/>
                    </a:lnTo>
                    <a:lnTo>
                      <a:pt x="0" y="142397"/>
                    </a:lnTo>
                    <a:close/>
                  </a:path>
                </a:pathLst>
              </a:custGeom>
              <a:solidFill>
                <a:srgbClr val="F6F6F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TextBox 101"/>
              <p:cNvSpPr txBox="1"/>
              <p:nvPr/>
            </p:nvSpPr>
            <p:spPr>
              <a:xfrm>
                <a:off x="0" y="-38100"/>
                <a:ext cx="364230" cy="180497"/>
              </a:xfrm>
              <a:prstGeom prst="rect">
                <a:avLst/>
              </a:prstGeom>
            </p:spPr>
            <p:txBody>
              <a:bodyPr lIns="48563" tIns="48563" rIns="48563" bIns="48563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>
                    <a:solidFill>
                      <a:srgbClr val="000000"/>
                    </a:solidFill>
                    <a:latin typeface="Open Sans"/>
                  </a:rPr>
                  <a:t>$205.00</a:t>
                </a:r>
              </a:p>
            </p:txBody>
          </p:sp>
        </p:grpSp>
        <p:grpSp>
          <p:nvGrpSpPr>
            <p:cNvPr id="102" name="Group 102"/>
            <p:cNvGrpSpPr/>
            <p:nvPr/>
          </p:nvGrpSpPr>
          <p:grpSpPr>
            <a:xfrm>
              <a:off x="4667184" y="4636275"/>
              <a:ext cx="1762732" cy="689145"/>
              <a:chOff x="0" y="0"/>
              <a:chExt cx="364230" cy="142397"/>
            </a:xfrm>
          </p:grpSpPr>
          <p:sp>
            <p:nvSpPr>
              <p:cNvPr id="103" name="Freeform 103"/>
              <p:cNvSpPr/>
              <p:nvPr/>
            </p:nvSpPr>
            <p:spPr>
              <a:xfrm>
                <a:off x="0" y="0"/>
                <a:ext cx="364230" cy="142397"/>
              </a:xfrm>
              <a:custGeom>
                <a:avLst/>
                <a:gdLst/>
                <a:ahLst/>
                <a:cxnLst/>
                <a:rect l="l" t="t" r="r" b="b"/>
                <a:pathLst>
                  <a:path w="364230" h="142397">
                    <a:moveTo>
                      <a:pt x="0" y="0"/>
                    </a:moveTo>
                    <a:lnTo>
                      <a:pt x="364230" y="0"/>
                    </a:lnTo>
                    <a:lnTo>
                      <a:pt x="364230" y="142397"/>
                    </a:lnTo>
                    <a:lnTo>
                      <a:pt x="0" y="14239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TextBox 104"/>
              <p:cNvSpPr txBox="1"/>
              <p:nvPr/>
            </p:nvSpPr>
            <p:spPr>
              <a:xfrm>
                <a:off x="0" y="-38100"/>
                <a:ext cx="364230" cy="180497"/>
              </a:xfrm>
              <a:prstGeom prst="rect">
                <a:avLst/>
              </a:prstGeom>
            </p:spPr>
            <p:txBody>
              <a:bodyPr lIns="48563" tIns="48563" rIns="48563" bIns="48563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>
                    <a:solidFill>
                      <a:srgbClr val="000000"/>
                    </a:solidFill>
                    <a:latin typeface="Open Sans"/>
                  </a:rPr>
                  <a:t>$220.00</a:t>
                </a:r>
              </a:p>
            </p:txBody>
          </p:sp>
        </p:grpSp>
        <p:grpSp>
          <p:nvGrpSpPr>
            <p:cNvPr id="105" name="Group 105"/>
            <p:cNvGrpSpPr/>
            <p:nvPr/>
          </p:nvGrpSpPr>
          <p:grpSpPr>
            <a:xfrm>
              <a:off x="6808039" y="6044"/>
              <a:ext cx="1762732" cy="689145"/>
              <a:chOff x="0" y="0"/>
              <a:chExt cx="364230" cy="142397"/>
            </a:xfrm>
          </p:grpSpPr>
          <p:sp>
            <p:nvSpPr>
              <p:cNvPr id="106" name="Freeform 106"/>
              <p:cNvSpPr/>
              <p:nvPr/>
            </p:nvSpPr>
            <p:spPr>
              <a:xfrm>
                <a:off x="0" y="0"/>
                <a:ext cx="364230" cy="142397"/>
              </a:xfrm>
              <a:custGeom>
                <a:avLst/>
                <a:gdLst/>
                <a:ahLst/>
                <a:cxnLst/>
                <a:rect l="l" t="t" r="r" b="b"/>
                <a:pathLst>
                  <a:path w="364230" h="142397">
                    <a:moveTo>
                      <a:pt x="0" y="0"/>
                    </a:moveTo>
                    <a:lnTo>
                      <a:pt x="364230" y="0"/>
                    </a:lnTo>
                    <a:lnTo>
                      <a:pt x="364230" y="142397"/>
                    </a:lnTo>
                    <a:lnTo>
                      <a:pt x="0" y="142397"/>
                    </a:lnTo>
                    <a:close/>
                  </a:path>
                </a:pathLst>
              </a:custGeom>
              <a:solidFill>
                <a:srgbClr val="F6F6F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TextBox 107"/>
              <p:cNvSpPr txBox="1"/>
              <p:nvPr/>
            </p:nvSpPr>
            <p:spPr>
              <a:xfrm>
                <a:off x="0" y="-38100"/>
                <a:ext cx="364230" cy="180497"/>
              </a:xfrm>
              <a:prstGeom prst="rect">
                <a:avLst/>
              </a:prstGeom>
            </p:spPr>
            <p:txBody>
              <a:bodyPr lIns="48563" tIns="48563" rIns="48563" bIns="48563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>
                    <a:solidFill>
                      <a:srgbClr val="000000"/>
                    </a:solidFill>
                    <a:latin typeface="Open Sans"/>
                  </a:rPr>
                  <a:t>$10.00</a:t>
                </a:r>
              </a:p>
            </p:txBody>
          </p:sp>
        </p:grpSp>
        <p:grpSp>
          <p:nvGrpSpPr>
            <p:cNvPr id="108" name="Group 108"/>
            <p:cNvGrpSpPr/>
            <p:nvPr/>
          </p:nvGrpSpPr>
          <p:grpSpPr>
            <a:xfrm>
              <a:off x="6808039" y="933299"/>
              <a:ext cx="1762732" cy="689145"/>
              <a:chOff x="0" y="0"/>
              <a:chExt cx="364230" cy="142397"/>
            </a:xfrm>
          </p:grpSpPr>
          <p:sp>
            <p:nvSpPr>
              <p:cNvPr id="109" name="Freeform 109"/>
              <p:cNvSpPr/>
              <p:nvPr/>
            </p:nvSpPr>
            <p:spPr>
              <a:xfrm>
                <a:off x="0" y="0"/>
                <a:ext cx="364230" cy="142397"/>
              </a:xfrm>
              <a:custGeom>
                <a:avLst/>
                <a:gdLst/>
                <a:ahLst/>
                <a:cxnLst/>
                <a:rect l="l" t="t" r="r" b="b"/>
                <a:pathLst>
                  <a:path w="364230" h="142397">
                    <a:moveTo>
                      <a:pt x="0" y="0"/>
                    </a:moveTo>
                    <a:lnTo>
                      <a:pt x="364230" y="0"/>
                    </a:lnTo>
                    <a:lnTo>
                      <a:pt x="364230" y="142397"/>
                    </a:lnTo>
                    <a:lnTo>
                      <a:pt x="0" y="14239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TextBox 110"/>
              <p:cNvSpPr txBox="1"/>
              <p:nvPr/>
            </p:nvSpPr>
            <p:spPr>
              <a:xfrm>
                <a:off x="0" y="-38100"/>
                <a:ext cx="364230" cy="180497"/>
              </a:xfrm>
              <a:prstGeom prst="rect">
                <a:avLst/>
              </a:prstGeom>
            </p:spPr>
            <p:txBody>
              <a:bodyPr lIns="48563" tIns="48563" rIns="48563" bIns="48563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>
                    <a:solidFill>
                      <a:srgbClr val="000000"/>
                    </a:solidFill>
                    <a:latin typeface="Open Sans"/>
                  </a:rPr>
                  <a:t>$10.00</a:t>
                </a:r>
              </a:p>
            </p:txBody>
          </p:sp>
        </p:grpSp>
        <p:grpSp>
          <p:nvGrpSpPr>
            <p:cNvPr id="111" name="Group 111"/>
            <p:cNvGrpSpPr/>
            <p:nvPr/>
          </p:nvGrpSpPr>
          <p:grpSpPr>
            <a:xfrm>
              <a:off x="6808039" y="1857532"/>
              <a:ext cx="1762732" cy="689145"/>
              <a:chOff x="0" y="0"/>
              <a:chExt cx="364230" cy="142397"/>
            </a:xfrm>
          </p:grpSpPr>
          <p:sp>
            <p:nvSpPr>
              <p:cNvPr id="112" name="Freeform 112"/>
              <p:cNvSpPr/>
              <p:nvPr/>
            </p:nvSpPr>
            <p:spPr>
              <a:xfrm>
                <a:off x="0" y="0"/>
                <a:ext cx="364230" cy="142397"/>
              </a:xfrm>
              <a:custGeom>
                <a:avLst/>
                <a:gdLst/>
                <a:ahLst/>
                <a:cxnLst/>
                <a:rect l="l" t="t" r="r" b="b"/>
                <a:pathLst>
                  <a:path w="364230" h="142397">
                    <a:moveTo>
                      <a:pt x="0" y="0"/>
                    </a:moveTo>
                    <a:lnTo>
                      <a:pt x="364230" y="0"/>
                    </a:lnTo>
                    <a:lnTo>
                      <a:pt x="364230" y="142397"/>
                    </a:lnTo>
                    <a:lnTo>
                      <a:pt x="0" y="142397"/>
                    </a:lnTo>
                    <a:close/>
                  </a:path>
                </a:pathLst>
              </a:custGeom>
              <a:solidFill>
                <a:srgbClr val="F6F6F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TextBox 113"/>
              <p:cNvSpPr txBox="1"/>
              <p:nvPr/>
            </p:nvSpPr>
            <p:spPr>
              <a:xfrm>
                <a:off x="0" y="-38100"/>
                <a:ext cx="364230" cy="180497"/>
              </a:xfrm>
              <a:prstGeom prst="rect">
                <a:avLst/>
              </a:prstGeom>
            </p:spPr>
            <p:txBody>
              <a:bodyPr lIns="48563" tIns="48563" rIns="48563" bIns="48563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>
                    <a:solidFill>
                      <a:srgbClr val="000000"/>
                    </a:solidFill>
                    <a:latin typeface="Open Sans"/>
                  </a:rPr>
                  <a:t>$10.00</a:t>
                </a:r>
              </a:p>
            </p:txBody>
          </p:sp>
        </p:grpSp>
        <p:grpSp>
          <p:nvGrpSpPr>
            <p:cNvPr id="114" name="Group 114"/>
            <p:cNvGrpSpPr/>
            <p:nvPr/>
          </p:nvGrpSpPr>
          <p:grpSpPr>
            <a:xfrm>
              <a:off x="6808039" y="6496829"/>
              <a:ext cx="1762732" cy="689145"/>
              <a:chOff x="0" y="0"/>
              <a:chExt cx="364230" cy="142397"/>
            </a:xfrm>
          </p:grpSpPr>
          <p:sp>
            <p:nvSpPr>
              <p:cNvPr id="115" name="Freeform 115"/>
              <p:cNvSpPr/>
              <p:nvPr/>
            </p:nvSpPr>
            <p:spPr>
              <a:xfrm>
                <a:off x="0" y="0"/>
                <a:ext cx="364230" cy="142397"/>
              </a:xfrm>
              <a:custGeom>
                <a:avLst/>
                <a:gdLst/>
                <a:ahLst/>
                <a:cxnLst/>
                <a:rect l="l" t="t" r="r" b="b"/>
                <a:pathLst>
                  <a:path w="364230" h="142397">
                    <a:moveTo>
                      <a:pt x="0" y="0"/>
                    </a:moveTo>
                    <a:lnTo>
                      <a:pt x="364230" y="0"/>
                    </a:lnTo>
                    <a:lnTo>
                      <a:pt x="364230" y="142397"/>
                    </a:lnTo>
                    <a:lnTo>
                      <a:pt x="0" y="14239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TextBox 116"/>
              <p:cNvSpPr txBox="1"/>
              <p:nvPr/>
            </p:nvSpPr>
            <p:spPr>
              <a:xfrm>
                <a:off x="0" y="-38100"/>
                <a:ext cx="364230" cy="180497"/>
              </a:xfrm>
              <a:prstGeom prst="rect">
                <a:avLst/>
              </a:prstGeom>
            </p:spPr>
            <p:txBody>
              <a:bodyPr lIns="48563" tIns="48563" rIns="48563" bIns="48563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>
                    <a:solidFill>
                      <a:srgbClr val="000000"/>
                    </a:solidFill>
                    <a:latin typeface="Open Sans"/>
                  </a:rPr>
                  <a:t>$0.00</a:t>
                </a:r>
              </a:p>
            </p:txBody>
          </p:sp>
        </p:grpSp>
        <p:grpSp>
          <p:nvGrpSpPr>
            <p:cNvPr id="117" name="Group 117"/>
            <p:cNvGrpSpPr/>
            <p:nvPr/>
          </p:nvGrpSpPr>
          <p:grpSpPr>
            <a:xfrm>
              <a:off x="6808039" y="2787809"/>
              <a:ext cx="1762732" cy="689145"/>
              <a:chOff x="0" y="0"/>
              <a:chExt cx="364230" cy="142397"/>
            </a:xfrm>
          </p:grpSpPr>
          <p:sp>
            <p:nvSpPr>
              <p:cNvPr id="118" name="Freeform 118"/>
              <p:cNvSpPr/>
              <p:nvPr/>
            </p:nvSpPr>
            <p:spPr>
              <a:xfrm>
                <a:off x="0" y="0"/>
                <a:ext cx="364230" cy="142397"/>
              </a:xfrm>
              <a:custGeom>
                <a:avLst/>
                <a:gdLst/>
                <a:ahLst/>
                <a:cxnLst/>
                <a:rect l="l" t="t" r="r" b="b"/>
                <a:pathLst>
                  <a:path w="364230" h="142397">
                    <a:moveTo>
                      <a:pt x="0" y="0"/>
                    </a:moveTo>
                    <a:lnTo>
                      <a:pt x="364230" y="0"/>
                    </a:lnTo>
                    <a:lnTo>
                      <a:pt x="364230" y="142397"/>
                    </a:lnTo>
                    <a:lnTo>
                      <a:pt x="0" y="14239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TextBox 119"/>
              <p:cNvSpPr txBox="1"/>
              <p:nvPr/>
            </p:nvSpPr>
            <p:spPr>
              <a:xfrm>
                <a:off x="0" y="-38100"/>
                <a:ext cx="364230" cy="180497"/>
              </a:xfrm>
              <a:prstGeom prst="rect">
                <a:avLst/>
              </a:prstGeom>
            </p:spPr>
            <p:txBody>
              <a:bodyPr lIns="48563" tIns="48563" rIns="48563" bIns="48563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>
                    <a:solidFill>
                      <a:srgbClr val="000000"/>
                    </a:solidFill>
                    <a:latin typeface="Open Sans"/>
                  </a:rPr>
                  <a:t>$10.00</a:t>
                </a:r>
              </a:p>
            </p:txBody>
          </p:sp>
        </p:grpSp>
        <p:grpSp>
          <p:nvGrpSpPr>
            <p:cNvPr id="120" name="Group 120"/>
            <p:cNvGrpSpPr/>
            <p:nvPr/>
          </p:nvGrpSpPr>
          <p:grpSpPr>
            <a:xfrm>
              <a:off x="6808039" y="5569574"/>
              <a:ext cx="1762732" cy="689145"/>
              <a:chOff x="0" y="0"/>
              <a:chExt cx="364230" cy="142397"/>
            </a:xfrm>
          </p:grpSpPr>
          <p:sp>
            <p:nvSpPr>
              <p:cNvPr id="121" name="Freeform 121"/>
              <p:cNvSpPr/>
              <p:nvPr/>
            </p:nvSpPr>
            <p:spPr>
              <a:xfrm>
                <a:off x="0" y="0"/>
                <a:ext cx="364230" cy="142397"/>
              </a:xfrm>
              <a:custGeom>
                <a:avLst/>
                <a:gdLst/>
                <a:ahLst/>
                <a:cxnLst/>
                <a:rect l="l" t="t" r="r" b="b"/>
                <a:pathLst>
                  <a:path w="364230" h="142397">
                    <a:moveTo>
                      <a:pt x="0" y="0"/>
                    </a:moveTo>
                    <a:lnTo>
                      <a:pt x="364230" y="0"/>
                    </a:lnTo>
                    <a:lnTo>
                      <a:pt x="364230" y="142397"/>
                    </a:lnTo>
                    <a:lnTo>
                      <a:pt x="0" y="142397"/>
                    </a:lnTo>
                    <a:close/>
                  </a:path>
                </a:pathLst>
              </a:custGeom>
              <a:solidFill>
                <a:srgbClr val="F6F6F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TextBox 122"/>
              <p:cNvSpPr txBox="1"/>
              <p:nvPr/>
            </p:nvSpPr>
            <p:spPr>
              <a:xfrm>
                <a:off x="0" y="-38100"/>
                <a:ext cx="364230" cy="180497"/>
              </a:xfrm>
              <a:prstGeom prst="rect">
                <a:avLst/>
              </a:prstGeom>
            </p:spPr>
            <p:txBody>
              <a:bodyPr lIns="48563" tIns="48563" rIns="48563" bIns="48563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>
                    <a:solidFill>
                      <a:srgbClr val="000000"/>
                    </a:solidFill>
                    <a:latin typeface="Open Sans"/>
                  </a:rPr>
                  <a:t>$10.00</a:t>
                </a:r>
              </a:p>
            </p:txBody>
          </p:sp>
        </p:grpSp>
        <p:grpSp>
          <p:nvGrpSpPr>
            <p:cNvPr id="123" name="Group 123"/>
            <p:cNvGrpSpPr/>
            <p:nvPr/>
          </p:nvGrpSpPr>
          <p:grpSpPr>
            <a:xfrm>
              <a:off x="6808039" y="3715064"/>
              <a:ext cx="1762732" cy="689145"/>
              <a:chOff x="0" y="0"/>
              <a:chExt cx="364230" cy="142397"/>
            </a:xfrm>
          </p:grpSpPr>
          <p:sp>
            <p:nvSpPr>
              <p:cNvPr id="124" name="Freeform 124"/>
              <p:cNvSpPr/>
              <p:nvPr/>
            </p:nvSpPr>
            <p:spPr>
              <a:xfrm>
                <a:off x="0" y="0"/>
                <a:ext cx="364230" cy="142397"/>
              </a:xfrm>
              <a:custGeom>
                <a:avLst/>
                <a:gdLst/>
                <a:ahLst/>
                <a:cxnLst/>
                <a:rect l="l" t="t" r="r" b="b"/>
                <a:pathLst>
                  <a:path w="364230" h="142397">
                    <a:moveTo>
                      <a:pt x="0" y="0"/>
                    </a:moveTo>
                    <a:lnTo>
                      <a:pt x="364230" y="0"/>
                    </a:lnTo>
                    <a:lnTo>
                      <a:pt x="364230" y="142397"/>
                    </a:lnTo>
                    <a:lnTo>
                      <a:pt x="0" y="142397"/>
                    </a:lnTo>
                    <a:close/>
                  </a:path>
                </a:pathLst>
              </a:custGeom>
              <a:solidFill>
                <a:srgbClr val="F6F6F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TextBox 125"/>
              <p:cNvSpPr txBox="1"/>
              <p:nvPr/>
            </p:nvSpPr>
            <p:spPr>
              <a:xfrm>
                <a:off x="0" y="-38100"/>
                <a:ext cx="364230" cy="180497"/>
              </a:xfrm>
              <a:prstGeom prst="rect">
                <a:avLst/>
              </a:prstGeom>
            </p:spPr>
            <p:txBody>
              <a:bodyPr lIns="48563" tIns="48563" rIns="48563" bIns="48563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>
                    <a:solidFill>
                      <a:srgbClr val="000000"/>
                    </a:solidFill>
                    <a:latin typeface="Open Sans"/>
                  </a:rPr>
                  <a:t>$10.00</a:t>
                </a:r>
              </a:p>
            </p:txBody>
          </p:sp>
        </p:grpSp>
        <p:grpSp>
          <p:nvGrpSpPr>
            <p:cNvPr id="126" name="Group 126"/>
            <p:cNvGrpSpPr/>
            <p:nvPr/>
          </p:nvGrpSpPr>
          <p:grpSpPr>
            <a:xfrm>
              <a:off x="6808039" y="4642319"/>
              <a:ext cx="1762732" cy="689145"/>
              <a:chOff x="0" y="0"/>
              <a:chExt cx="364230" cy="142397"/>
            </a:xfrm>
          </p:grpSpPr>
          <p:sp>
            <p:nvSpPr>
              <p:cNvPr id="127" name="Freeform 127"/>
              <p:cNvSpPr/>
              <p:nvPr/>
            </p:nvSpPr>
            <p:spPr>
              <a:xfrm>
                <a:off x="0" y="0"/>
                <a:ext cx="364230" cy="142397"/>
              </a:xfrm>
              <a:custGeom>
                <a:avLst/>
                <a:gdLst/>
                <a:ahLst/>
                <a:cxnLst/>
                <a:rect l="l" t="t" r="r" b="b"/>
                <a:pathLst>
                  <a:path w="364230" h="142397">
                    <a:moveTo>
                      <a:pt x="0" y="0"/>
                    </a:moveTo>
                    <a:lnTo>
                      <a:pt x="364230" y="0"/>
                    </a:lnTo>
                    <a:lnTo>
                      <a:pt x="364230" y="142397"/>
                    </a:lnTo>
                    <a:lnTo>
                      <a:pt x="0" y="14239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TextBox 128"/>
              <p:cNvSpPr txBox="1"/>
              <p:nvPr/>
            </p:nvSpPr>
            <p:spPr>
              <a:xfrm>
                <a:off x="0" y="-38100"/>
                <a:ext cx="364230" cy="180497"/>
              </a:xfrm>
              <a:prstGeom prst="rect">
                <a:avLst/>
              </a:prstGeom>
            </p:spPr>
            <p:txBody>
              <a:bodyPr lIns="48563" tIns="48563" rIns="48563" bIns="48563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>
                    <a:solidFill>
                      <a:srgbClr val="000000"/>
                    </a:solidFill>
                    <a:latin typeface="Open Sans"/>
                  </a:rPr>
                  <a:t>$10.00</a:t>
                </a:r>
              </a:p>
            </p:txBody>
          </p:sp>
        </p:grpSp>
        <p:grpSp>
          <p:nvGrpSpPr>
            <p:cNvPr id="129" name="Group 129"/>
            <p:cNvGrpSpPr/>
            <p:nvPr/>
          </p:nvGrpSpPr>
          <p:grpSpPr>
            <a:xfrm>
              <a:off x="8948895" y="0"/>
              <a:ext cx="1762732" cy="689145"/>
              <a:chOff x="0" y="0"/>
              <a:chExt cx="364230" cy="142397"/>
            </a:xfrm>
          </p:grpSpPr>
          <p:sp>
            <p:nvSpPr>
              <p:cNvPr id="130" name="Freeform 130"/>
              <p:cNvSpPr/>
              <p:nvPr/>
            </p:nvSpPr>
            <p:spPr>
              <a:xfrm>
                <a:off x="0" y="0"/>
                <a:ext cx="364230" cy="142397"/>
              </a:xfrm>
              <a:custGeom>
                <a:avLst/>
                <a:gdLst/>
                <a:ahLst/>
                <a:cxnLst/>
                <a:rect l="l" t="t" r="r" b="b"/>
                <a:pathLst>
                  <a:path w="364230" h="142397">
                    <a:moveTo>
                      <a:pt x="0" y="0"/>
                    </a:moveTo>
                    <a:lnTo>
                      <a:pt x="364230" y="0"/>
                    </a:lnTo>
                    <a:lnTo>
                      <a:pt x="364230" y="142397"/>
                    </a:lnTo>
                    <a:lnTo>
                      <a:pt x="0" y="142397"/>
                    </a:lnTo>
                    <a:close/>
                  </a:path>
                </a:pathLst>
              </a:custGeom>
              <a:solidFill>
                <a:srgbClr val="F6F6F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TextBox 131"/>
              <p:cNvSpPr txBox="1"/>
              <p:nvPr/>
            </p:nvSpPr>
            <p:spPr>
              <a:xfrm>
                <a:off x="0" y="-38100"/>
                <a:ext cx="364230" cy="180497"/>
              </a:xfrm>
              <a:prstGeom prst="rect">
                <a:avLst/>
              </a:prstGeom>
            </p:spPr>
            <p:txBody>
              <a:bodyPr lIns="48563" tIns="48563" rIns="48563" bIns="48563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>
                    <a:solidFill>
                      <a:srgbClr val="000000"/>
                    </a:solidFill>
                    <a:latin typeface="Open Sans"/>
                  </a:rPr>
                  <a:t>$225.00</a:t>
                </a:r>
              </a:p>
            </p:txBody>
          </p:sp>
        </p:grpSp>
        <p:grpSp>
          <p:nvGrpSpPr>
            <p:cNvPr id="132" name="Group 132"/>
            <p:cNvGrpSpPr/>
            <p:nvPr/>
          </p:nvGrpSpPr>
          <p:grpSpPr>
            <a:xfrm>
              <a:off x="8948895" y="927255"/>
              <a:ext cx="1762732" cy="689145"/>
              <a:chOff x="0" y="0"/>
              <a:chExt cx="364230" cy="142397"/>
            </a:xfrm>
          </p:grpSpPr>
          <p:sp>
            <p:nvSpPr>
              <p:cNvPr id="133" name="Freeform 133"/>
              <p:cNvSpPr/>
              <p:nvPr/>
            </p:nvSpPr>
            <p:spPr>
              <a:xfrm>
                <a:off x="0" y="0"/>
                <a:ext cx="364230" cy="142397"/>
              </a:xfrm>
              <a:custGeom>
                <a:avLst/>
                <a:gdLst/>
                <a:ahLst/>
                <a:cxnLst/>
                <a:rect l="l" t="t" r="r" b="b"/>
                <a:pathLst>
                  <a:path w="364230" h="142397">
                    <a:moveTo>
                      <a:pt x="0" y="0"/>
                    </a:moveTo>
                    <a:lnTo>
                      <a:pt x="364230" y="0"/>
                    </a:lnTo>
                    <a:lnTo>
                      <a:pt x="364230" y="142397"/>
                    </a:lnTo>
                    <a:lnTo>
                      <a:pt x="0" y="14239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TextBox 134"/>
              <p:cNvSpPr txBox="1"/>
              <p:nvPr/>
            </p:nvSpPr>
            <p:spPr>
              <a:xfrm>
                <a:off x="0" y="-38100"/>
                <a:ext cx="364230" cy="180497"/>
              </a:xfrm>
              <a:prstGeom prst="rect">
                <a:avLst/>
              </a:prstGeom>
            </p:spPr>
            <p:txBody>
              <a:bodyPr lIns="48563" tIns="48563" rIns="48563" bIns="48563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>
                    <a:solidFill>
                      <a:srgbClr val="000000"/>
                    </a:solidFill>
                    <a:latin typeface="Open Sans"/>
                  </a:rPr>
                  <a:t>$340.00</a:t>
                </a:r>
              </a:p>
            </p:txBody>
          </p:sp>
        </p:grpSp>
        <p:grpSp>
          <p:nvGrpSpPr>
            <p:cNvPr id="135" name="Group 135"/>
            <p:cNvGrpSpPr/>
            <p:nvPr/>
          </p:nvGrpSpPr>
          <p:grpSpPr>
            <a:xfrm>
              <a:off x="8948895" y="1851488"/>
              <a:ext cx="1762732" cy="689145"/>
              <a:chOff x="0" y="0"/>
              <a:chExt cx="364230" cy="142397"/>
            </a:xfrm>
          </p:grpSpPr>
          <p:sp>
            <p:nvSpPr>
              <p:cNvPr id="136" name="Freeform 136"/>
              <p:cNvSpPr/>
              <p:nvPr/>
            </p:nvSpPr>
            <p:spPr>
              <a:xfrm>
                <a:off x="0" y="0"/>
                <a:ext cx="364230" cy="142397"/>
              </a:xfrm>
              <a:custGeom>
                <a:avLst/>
                <a:gdLst/>
                <a:ahLst/>
                <a:cxnLst/>
                <a:rect l="l" t="t" r="r" b="b"/>
                <a:pathLst>
                  <a:path w="364230" h="142397">
                    <a:moveTo>
                      <a:pt x="0" y="0"/>
                    </a:moveTo>
                    <a:lnTo>
                      <a:pt x="364230" y="0"/>
                    </a:lnTo>
                    <a:lnTo>
                      <a:pt x="364230" y="142397"/>
                    </a:lnTo>
                    <a:lnTo>
                      <a:pt x="0" y="142397"/>
                    </a:lnTo>
                    <a:close/>
                  </a:path>
                </a:pathLst>
              </a:custGeom>
              <a:solidFill>
                <a:srgbClr val="F6F6F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TextBox 137"/>
              <p:cNvSpPr txBox="1"/>
              <p:nvPr/>
            </p:nvSpPr>
            <p:spPr>
              <a:xfrm>
                <a:off x="0" y="-38100"/>
                <a:ext cx="364230" cy="180497"/>
              </a:xfrm>
              <a:prstGeom prst="rect">
                <a:avLst/>
              </a:prstGeom>
            </p:spPr>
            <p:txBody>
              <a:bodyPr lIns="48563" tIns="48563" rIns="48563" bIns="48563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>
                    <a:solidFill>
                      <a:srgbClr val="000000"/>
                    </a:solidFill>
                    <a:latin typeface="Open Sans"/>
                  </a:rPr>
                  <a:t>$350.00</a:t>
                </a:r>
              </a:p>
            </p:txBody>
          </p:sp>
        </p:grpSp>
        <p:grpSp>
          <p:nvGrpSpPr>
            <p:cNvPr id="138" name="Group 138"/>
            <p:cNvGrpSpPr/>
            <p:nvPr/>
          </p:nvGrpSpPr>
          <p:grpSpPr>
            <a:xfrm>
              <a:off x="8948895" y="6490785"/>
              <a:ext cx="1762732" cy="689145"/>
              <a:chOff x="0" y="0"/>
              <a:chExt cx="364230" cy="142397"/>
            </a:xfrm>
          </p:grpSpPr>
          <p:sp>
            <p:nvSpPr>
              <p:cNvPr id="139" name="Freeform 139"/>
              <p:cNvSpPr/>
              <p:nvPr/>
            </p:nvSpPr>
            <p:spPr>
              <a:xfrm>
                <a:off x="0" y="0"/>
                <a:ext cx="364230" cy="142397"/>
              </a:xfrm>
              <a:custGeom>
                <a:avLst/>
                <a:gdLst/>
                <a:ahLst/>
                <a:cxnLst/>
                <a:rect l="l" t="t" r="r" b="b"/>
                <a:pathLst>
                  <a:path w="364230" h="142397">
                    <a:moveTo>
                      <a:pt x="0" y="0"/>
                    </a:moveTo>
                    <a:lnTo>
                      <a:pt x="364230" y="0"/>
                    </a:lnTo>
                    <a:lnTo>
                      <a:pt x="364230" y="142397"/>
                    </a:lnTo>
                    <a:lnTo>
                      <a:pt x="0" y="14239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TextBox 140"/>
              <p:cNvSpPr txBox="1"/>
              <p:nvPr/>
            </p:nvSpPr>
            <p:spPr>
              <a:xfrm>
                <a:off x="0" y="-38100"/>
                <a:ext cx="364230" cy="180497"/>
              </a:xfrm>
              <a:prstGeom prst="rect">
                <a:avLst/>
              </a:prstGeom>
            </p:spPr>
            <p:txBody>
              <a:bodyPr lIns="48563" tIns="48563" rIns="48563" bIns="48563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>
                    <a:solidFill>
                      <a:srgbClr val="000000"/>
                    </a:solidFill>
                    <a:latin typeface="Open Sans"/>
                  </a:rPr>
                  <a:t>$95.70</a:t>
                </a:r>
              </a:p>
            </p:txBody>
          </p:sp>
        </p:grpSp>
        <p:grpSp>
          <p:nvGrpSpPr>
            <p:cNvPr id="141" name="Group 141"/>
            <p:cNvGrpSpPr/>
            <p:nvPr/>
          </p:nvGrpSpPr>
          <p:grpSpPr>
            <a:xfrm>
              <a:off x="8948895" y="2781765"/>
              <a:ext cx="1762732" cy="689145"/>
              <a:chOff x="0" y="0"/>
              <a:chExt cx="364230" cy="142397"/>
            </a:xfrm>
          </p:grpSpPr>
          <p:sp>
            <p:nvSpPr>
              <p:cNvPr id="142" name="Freeform 142"/>
              <p:cNvSpPr/>
              <p:nvPr/>
            </p:nvSpPr>
            <p:spPr>
              <a:xfrm>
                <a:off x="0" y="0"/>
                <a:ext cx="364230" cy="142397"/>
              </a:xfrm>
              <a:custGeom>
                <a:avLst/>
                <a:gdLst/>
                <a:ahLst/>
                <a:cxnLst/>
                <a:rect l="l" t="t" r="r" b="b"/>
                <a:pathLst>
                  <a:path w="364230" h="142397">
                    <a:moveTo>
                      <a:pt x="0" y="0"/>
                    </a:moveTo>
                    <a:lnTo>
                      <a:pt x="364230" y="0"/>
                    </a:lnTo>
                    <a:lnTo>
                      <a:pt x="364230" y="142397"/>
                    </a:lnTo>
                    <a:lnTo>
                      <a:pt x="0" y="14239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TextBox 143"/>
              <p:cNvSpPr txBox="1"/>
              <p:nvPr/>
            </p:nvSpPr>
            <p:spPr>
              <a:xfrm>
                <a:off x="0" y="-38100"/>
                <a:ext cx="364230" cy="180497"/>
              </a:xfrm>
              <a:prstGeom prst="rect">
                <a:avLst/>
              </a:prstGeom>
            </p:spPr>
            <p:txBody>
              <a:bodyPr lIns="48563" tIns="48563" rIns="48563" bIns="48563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>
                    <a:solidFill>
                      <a:srgbClr val="000000"/>
                    </a:solidFill>
                    <a:latin typeface="Open Sans"/>
                  </a:rPr>
                  <a:t>$89.20</a:t>
                </a:r>
              </a:p>
            </p:txBody>
          </p:sp>
        </p:grpSp>
        <p:grpSp>
          <p:nvGrpSpPr>
            <p:cNvPr id="144" name="Group 144"/>
            <p:cNvGrpSpPr/>
            <p:nvPr/>
          </p:nvGrpSpPr>
          <p:grpSpPr>
            <a:xfrm>
              <a:off x="8948895" y="5563530"/>
              <a:ext cx="1762732" cy="689145"/>
              <a:chOff x="0" y="0"/>
              <a:chExt cx="364230" cy="142397"/>
            </a:xfrm>
          </p:grpSpPr>
          <p:sp>
            <p:nvSpPr>
              <p:cNvPr id="145" name="Freeform 145"/>
              <p:cNvSpPr/>
              <p:nvPr/>
            </p:nvSpPr>
            <p:spPr>
              <a:xfrm>
                <a:off x="0" y="0"/>
                <a:ext cx="364230" cy="142397"/>
              </a:xfrm>
              <a:custGeom>
                <a:avLst/>
                <a:gdLst/>
                <a:ahLst/>
                <a:cxnLst/>
                <a:rect l="l" t="t" r="r" b="b"/>
                <a:pathLst>
                  <a:path w="364230" h="142397">
                    <a:moveTo>
                      <a:pt x="0" y="0"/>
                    </a:moveTo>
                    <a:lnTo>
                      <a:pt x="364230" y="0"/>
                    </a:lnTo>
                    <a:lnTo>
                      <a:pt x="364230" y="142397"/>
                    </a:lnTo>
                    <a:lnTo>
                      <a:pt x="0" y="142397"/>
                    </a:lnTo>
                    <a:close/>
                  </a:path>
                </a:pathLst>
              </a:custGeom>
              <a:solidFill>
                <a:srgbClr val="F6F6F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TextBox 146"/>
              <p:cNvSpPr txBox="1"/>
              <p:nvPr/>
            </p:nvSpPr>
            <p:spPr>
              <a:xfrm>
                <a:off x="0" y="-38100"/>
                <a:ext cx="364230" cy="180497"/>
              </a:xfrm>
              <a:prstGeom prst="rect">
                <a:avLst/>
              </a:prstGeom>
            </p:spPr>
            <p:txBody>
              <a:bodyPr lIns="48563" tIns="48563" rIns="48563" bIns="48563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>
                    <a:solidFill>
                      <a:srgbClr val="000000"/>
                    </a:solidFill>
                    <a:latin typeface="Open Sans"/>
                  </a:rPr>
                  <a:t>$300.00</a:t>
                </a:r>
              </a:p>
            </p:txBody>
          </p:sp>
        </p:grpSp>
        <p:grpSp>
          <p:nvGrpSpPr>
            <p:cNvPr id="147" name="Group 147"/>
            <p:cNvGrpSpPr/>
            <p:nvPr/>
          </p:nvGrpSpPr>
          <p:grpSpPr>
            <a:xfrm>
              <a:off x="8948895" y="3709020"/>
              <a:ext cx="1762732" cy="689145"/>
              <a:chOff x="0" y="0"/>
              <a:chExt cx="364230" cy="142397"/>
            </a:xfrm>
          </p:grpSpPr>
          <p:sp>
            <p:nvSpPr>
              <p:cNvPr id="148" name="Freeform 148"/>
              <p:cNvSpPr/>
              <p:nvPr/>
            </p:nvSpPr>
            <p:spPr>
              <a:xfrm>
                <a:off x="0" y="0"/>
                <a:ext cx="364230" cy="142397"/>
              </a:xfrm>
              <a:custGeom>
                <a:avLst/>
                <a:gdLst/>
                <a:ahLst/>
                <a:cxnLst/>
                <a:rect l="l" t="t" r="r" b="b"/>
                <a:pathLst>
                  <a:path w="364230" h="142397">
                    <a:moveTo>
                      <a:pt x="0" y="0"/>
                    </a:moveTo>
                    <a:lnTo>
                      <a:pt x="364230" y="0"/>
                    </a:lnTo>
                    <a:lnTo>
                      <a:pt x="364230" y="142397"/>
                    </a:lnTo>
                    <a:lnTo>
                      <a:pt x="0" y="142397"/>
                    </a:lnTo>
                    <a:close/>
                  </a:path>
                </a:pathLst>
              </a:custGeom>
              <a:solidFill>
                <a:srgbClr val="F6F6F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TextBox 149"/>
              <p:cNvSpPr txBox="1"/>
              <p:nvPr/>
            </p:nvSpPr>
            <p:spPr>
              <a:xfrm>
                <a:off x="0" y="-38100"/>
                <a:ext cx="364230" cy="180497"/>
              </a:xfrm>
              <a:prstGeom prst="rect">
                <a:avLst/>
              </a:prstGeom>
            </p:spPr>
            <p:txBody>
              <a:bodyPr lIns="48563" tIns="48563" rIns="48563" bIns="48563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>
                    <a:solidFill>
                      <a:srgbClr val="000000"/>
                    </a:solidFill>
                    <a:latin typeface="Open Sans"/>
                  </a:rPr>
                  <a:t>$215.00</a:t>
                </a:r>
              </a:p>
            </p:txBody>
          </p:sp>
        </p:grpSp>
        <p:grpSp>
          <p:nvGrpSpPr>
            <p:cNvPr id="150" name="Group 150"/>
            <p:cNvGrpSpPr/>
            <p:nvPr/>
          </p:nvGrpSpPr>
          <p:grpSpPr>
            <a:xfrm>
              <a:off x="8948895" y="4636275"/>
              <a:ext cx="1762732" cy="689145"/>
              <a:chOff x="0" y="0"/>
              <a:chExt cx="364230" cy="142397"/>
            </a:xfrm>
          </p:grpSpPr>
          <p:sp>
            <p:nvSpPr>
              <p:cNvPr id="151" name="Freeform 151"/>
              <p:cNvSpPr/>
              <p:nvPr/>
            </p:nvSpPr>
            <p:spPr>
              <a:xfrm>
                <a:off x="0" y="0"/>
                <a:ext cx="364230" cy="142397"/>
              </a:xfrm>
              <a:custGeom>
                <a:avLst/>
                <a:gdLst/>
                <a:ahLst/>
                <a:cxnLst/>
                <a:rect l="l" t="t" r="r" b="b"/>
                <a:pathLst>
                  <a:path w="364230" h="142397">
                    <a:moveTo>
                      <a:pt x="0" y="0"/>
                    </a:moveTo>
                    <a:lnTo>
                      <a:pt x="364230" y="0"/>
                    </a:lnTo>
                    <a:lnTo>
                      <a:pt x="364230" y="142397"/>
                    </a:lnTo>
                    <a:lnTo>
                      <a:pt x="0" y="14239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TextBox 152"/>
              <p:cNvSpPr txBox="1"/>
              <p:nvPr/>
            </p:nvSpPr>
            <p:spPr>
              <a:xfrm>
                <a:off x="0" y="-38100"/>
                <a:ext cx="364230" cy="180497"/>
              </a:xfrm>
              <a:prstGeom prst="rect">
                <a:avLst/>
              </a:prstGeom>
            </p:spPr>
            <p:txBody>
              <a:bodyPr lIns="48563" tIns="48563" rIns="48563" bIns="48563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>
                    <a:solidFill>
                      <a:srgbClr val="000000"/>
                    </a:solidFill>
                    <a:latin typeface="Open Sans"/>
                  </a:rPr>
                  <a:t>$230.00</a:t>
                </a:r>
              </a:p>
            </p:txBody>
          </p:sp>
        </p:grpSp>
      </p:grpSp>
      <p:grpSp>
        <p:nvGrpSpPr>
          <p:cNvPr id="153" name="Group 153"/>
          <p:cNvGrpSpPr/>
          <p:nvPr/>
        </p:nvGrpSpPr>
        <p:grpSpPr>
          <a:xfrm>
            <a:off x="9137816" y="4230686"/>
            <a:ext cx="8420851" cy="5359463"/>
            <a:chOff x="0" y="0"/>
            <a:chExt cx="11227801" cy="7145951"/>
          </a:xfrm>
        </p:grpSpPr>
        <p:grpSp>
          <p:nvGrpSpPr>
            <p:cNvPr id="154" name="Group 154"/>
            <p:cNvGrpSpPr/>
            <p:nvPr/>
          </p:nvGrpSpPr>
          <p:grpSpPr>
            <a:xfrm>
              <a:off x="0" y="3694984"/>
              <a:ext cx="11227801" cy="685783"/>
              <a:chOff x="0" y="0"/>
              <a:chExt cx="2339441" cy="142891"/>
            </a:xfrm>
          </p:grpSpPr>
          <p:sp>
            <p:nvSpPr>
              <p:cNvPr id="155" name="Freeform 155"/>
              <p:cNvSpPr/>
              <p:nvPr/>
            </p:nvSpPr>
            <p:spPr>
              <a:xfrm>
                <a:off x="0" y="0"/>
                <a:ext cx="2339441" cy="142891"/>
              </a:xfrm>
              <a:custGeom>
                <a:avLst/>
                <a:gdLst/>
                <a:ahLst/>
                <a:cxnLst/>
                <a:rect l="l" t="t" r="r" b="b"/>
                <a:pathLst>
                  <a:path w="2339441" h="142891">
                    <a:moveTo>
                      <a:pt x="0" y="0"/>
                    </a:moveTo>
                    <a:lnTo>
                      <a:pt x="2339441" y="0"/>
                    </a:lnTo>
                    <a:lnTo>
                      <a:pt x="2339441" y="142891"/>
                    </a:lnTo>
                    <a:lnTo>
                      <a:pt x="0" y="142891"/>
                    </a:lnTo>
                    <a:close/>
                  </a:path>
                </a:pathLst>
              </a:custGeom>
              <a:solidFill>
                <a:srgbClr val="F6F6F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TextBox 156"/>
              <p:cNvSpPr txBox="1"/>
              <p:nvPr/>
            </p:nvSpPr>
            <p:spPr>
              <a:xfrm>
                <a:off x="0" y="-38100"/>
                <a:ext cx="2339441" cy="180991"/>
              </a:xfrm>
              <a:prstGeom prst="rect">
                <a:avLst/>
              </a:prstGeom>
            </p:spPr>
            <p:txBody>
              <a:bodyPr lIns="48159" tIns="48159" rIns="48159" bIns="4815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7" name="Group 157"/>
            <p:cNvGrpSpPr/>
            <p:nvPr/>
          </p:nvGrpSpPr>
          <p:grpSpPr>
            <a:xfrm>
              <a:off x="0" y="2772254"/>
              <a:ext cx="11227801" cy="685783"/>
              <a:chOff x="0" y="0"/>
              <a:chExt cx="2339441" cy="142891"/>
            </a:xfrm>
          </p:grpSpPr>
          <p:sp>
            <p:nvSpPr>
              <p:cNvPr id="158" name="Freeform 158"/>
              <p:cNvSpPr/>
              <p:nvPr/>
            </p:nvSpPr>
            <p:spPr>
              <a:xfrm>
                <a:off x="0" y="0"/>
                <a:ext cx="2339441" cy="142891"/>
              </a:xfrm>
              <a:custGeom>
                <a:avLst/>
                <a:gdLst/>
                <a:ahLst/>
                <a:cxnLst/>
                <a:rect l="l" t="t" r="r" b="b"/>
                <a:pathLst>
                  <a:path w="2339441" h="142891">
                    <a:moveTo>
                      <a:pt x="0" y="0"/>
                    </a:moveTo>
                    <a:lnTo>
                      <a:pt x="2339441" y="0"/>
                    </a:lnTo>
                    <a:lnTo>
                      <a:pt x="2339441" y="142891"/>
                    </a:lnTo>
                    <a:lnTo>
                      <a:pt x="0" y="14289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TextBox 159"/>
              <p:cNvSpPr txBox="1"/>
              <p:nvPr/>
            </p:nvSpPr>
            <p:spPr>
              <a:xfrm>
                <a:off x="0" y="-38100"/>
                <a:ext cx="2339441" cy="180991"/>
              </a:xfrm>
              <a:prstGeom prst="rect">
                <a:avLst/>
              </a:prstGeom>
            </p:spPr>
            <p:txBody>
              <a:bodyPr lIns="48159" tIns="48159" rIns="48159" bIns="4815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60" name="Group 160"/>
            <p:cNvGrpSpPr/>
            <p:nvPr/>
          </p:nvGrpSpPr>
          <p:grpSpPr>
            <a:xfrm>
              <a:off x="0" y="1846516"/>
              <a:ext cx="11227801" cy="685783"/>
              <a:chOff x="0" y="0"/>
              <a:chExt cx="2339441" cy="142891"/>
            </a:xfrm>
          </p:grpSpPr>
          <p:sp>
            <p:nvSpPr>
              <p:cNvPr id="161" name="Freeform 161"/>
              <p:cNvSpPr/>
              <p:nvPr/>
            </p:nvSpPr>
            <p:spPr>
              <a:xfrm>
                <a:off x="0" y="0"/>
                <a:ext cx="2339441" cy="142891"/>
              </a:xfrm>
              <a:custGeom>
                <a:avLst/>
                <a:gdLst/>
                <a:ahLst/>
                <a:cxnLst/>
                <a:rect l="l" t="t" r="r" b="b"/>
                <a:pathLst>
                  <a:path w="2339441" h="142891">
                    <a:moveTo>
                      <a:pt x="0" y="0"/>
                    </a:moveTo>
                    <a:lnTo>
                      <a:pt x="2339441" y="0"/>
                    </a:lnTo>
                    <a:lnTo>
                      <a:pt x="2339441" y="142891"/>
                    </a:lnTo>
                    <a:lnTo>
                      <a:pt x="0" y="142891"/>
                    </a:lnTo>
                    <a:close/>
                  </a:path>
                </a:pathLst>
              </a:custGeom>
              <a:solidFill>
                <a:srgbClr val="F6F6F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TextBox 162"/>
              <p:cNvSpPr txBox="1"/>
              <p:nvPr/>
            </p:nvSpPr>
            <p:spPr>
              <a:xfrm>
                <a:off x="0" y="-38100"/>
                <a:ext cx="2339441" cy="180991"/>
              </a:xfrm>
              <a:prstGeom prst="rect">
                <a:avLst/>
              </a:prstGeom>
            </p:spPr>
            <p:txBody>
              <a:bodyPr lIns="48159" tIns="48159" rIns="48159" bIns="4815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63" name="Group 163"/>
            <p:cNvGrpSpPr/>
            <p:nvPr/>
          </p:nvGrpSpPr>
          <p:grpSpPr>
            <a:xfrm>
              <a:off x="0" y="4614707"/>
              <a:ext cx="11227801" cy="685783"/>
              <a:chOff x="0" y="0"/>
              <a:chExt cx="2339441" cy="142891"/>
            </a:xfrm>
          </p:grpSpPr>
          <p:sp>
            <p:nvSpPr>
              <p:cNvPr id="164" name="Freeform 164"/>
              <p:cNvSpPr/>
              <p:nvPr/>
            </p:nvSpPr>
            <p:spPr>
              <a:xfrm>
                <a:off x="0" y="0"/>
                <a:ext cx="2339441" cy="142891"/>
              </a:xfrm>
              <a:custGeom>
                <a:avLst/>
                <a:gdLst/>
                <a:ahLst/>
                <a:cxnLst/>
                <a:rect l="l" t="t" r="r" b="b"/>
                <a:pathLst>
                  <a:path w="2339441" h="142891">
                    <a:moveTo>
                      <a:pt x="0" y="0"/>
                    </a:moveTo>
                    <a:lnTo>
                      <a:pt x="2339441" y="0"/>
                    </a:lnTo>
                    <a:lnTo>
                      <a:pt x="2339441" y="142891"/>
                    </a:lnTo>
                    <a:lnTo>
                      <a:pt x="0" y="14289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TextBox 165"/>
              <p:cNvSpPr txBox="1"/>
              <p:nvPr/>
            </p:nvSpPr>
            <p:spPr>
              <a:xfrm>
                <a:off x="0" y="-38100"/>
                <a:ext cx="2339441" cy="180991"/>
              </a:xfrm>
              <a:prstGeom prst="rect">
                <a:avLst/>
              </a:prstGeom>
            </p:spPr>
            <p:txBody>
              <a:bodyPr lIns="48159" tIns="48159" rIns="48159" bIns="4815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66" name="Group 166"/>
            <p:cNvGrpSpPr/>
            <p:nvPr/>
          </p:nvGrpSpPr>
          <p:grpSpPr>
            <a:xfrm>
              <a:off x="0" y="5537438"/>
              <a:ext cx="11227801" cy="685783"/>
              <a:chOff x="0" y="0"/>
              <a:chExt cx="2339441" cy="142891"/>
            </a:xfrm>
          </p:grpSpPr>
          <p:sp>
            <p:nvSpPr>
              <p:cNvPr id="167" name="Freeform 167"/>
              <p:cNvSpPr/>
              <p:nvPr/>
            </p:nvSpPr>
            <p:spPr>
              <a:xfrm>
                <a:off x="0" y="0"/>
                <a:ext cx="2339441" cy="142891"/>
              </a:xfrm>
              <a:custGeom>
                <a:avLst/>
                <a:gdLst/>
                <a:ahLst/>
                <a:cxnLst/>
                <a:rect l="l" t="t" r="r" b="b"/>
                <a:pathLst>
                  <a:path w="2339441" h="142891">
                    <a:moveTo>
                      <a:pt x="0" y="0"/>
                    </a:moveTo>
                    <a:lnTo>
                      <a:pt x="2339441" y="0"/>
                    </a:lnTo>
                    <a:lnTo>
                      <a:pt x="2339441" y="142891"/>
                    </a:lnTo>
                    <a:lnTo>
                      <a:pt x="0" y="142891"/>
                    </a:lnTo>
                    <a:close/>
                  </a:path>
                </a:pathLst>
              </a:custGeom>
              <a:solidFill>
                <a:srgbClr val="F6F6F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TextBox 168"/>
              <p:cNvSpPr txBox="1"/>
              <p:nvPr/>
            </p:nvSpPr>
            <p:spPr>
              <a:xfrm>
                <a:off x="0" y="-38100"/>
                <a:ext cx="2339441" cy="180991"/>
              </a:xfrm>
              <a:prstGeom prst="rect">
                <a:avLst/>
              </a:prstGeom>
            </p:spPr>
            <p:txBody>
              <a:bodyPr lIns="48159" tIns="48159" rIns="48159" bIns="4815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69" name="Group 169"/>
            <p:cNvGrpSpPr/>
            <p:nvPr/>
          </p:nvGrpSpPr>
          <p:grpSpPr>
            <a:xfrm>
              <a:off x="0" y="0"/>
              <a:ext cx="11227801" cy="685783"/>
              <a:chOff x="0" y="0"/>
              <a:chExt cx="2339441" cy="142891"/>
            </a:xfrm>
          </p:grpSpPr>
          <p:sp>
            <p:nvSpPr>
              <p:cNvPr id="170" name="Freeform 170"/>
              <p:cNvSpPr/>
              <p:nvPr/>
            </p:nvSpPr>
            <p:spPr>
              <a:xfrm>
                <a:off x="0" y="0"/>
                <a:ext cx="2339441" cy="142891"/>
              </a:xfrm>
              <a:custGeom>
                <a:avLst/>
                <a:gdLst/>
                <a:ahLst/>
                <a:cxnLst/>
                <a:rect l="l" t="t" r="r" b="b"/>
                <a:pathLst>
                  <a:path w="2339441" h="142891">
                    <a:moveTo>
                      <a:pt x="0" y="0"/>
                    </a:moveTo>
                    <a:lnTo>
                      <a:pt x="2339441" y="0"/>
                    </a:lnTo>
                    <a:lnTo>
                      <a:pt x="2339441" y="142891"/>
                    </a:lnTo>
                    <a:lnTo>
                      <a:pt x="0" y="142891"/>
                    </a:lnTo>
                    <a:close/>
                  </a:path>
                </a:pathLst>
              </a:custGeom>
              <a:solidFill>
                <a:srgbClr val="F6F6F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TextBox 171"/>
              <p:cNvSpPr txBox="1"/>
              <p:nvPr/>
            </p:nvSpPr>
            <p:spPr>
              <a:xfrm>
                <a:off x="0" y="-38100"/>
                <a:ext cx="2339441" cy="180991"/>
              </a:xfrm>
              <a:prstGeom prst="rect">
                <a:avLst/>
              </a:prstGeom>
            </p:spPr>
            <p:txBody>
              <a:bodyPr lIns="48159" tIns="48159" rIns="48159" bIns="4815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72" name="Group 172"/>
            <p:cNvGrpSpPr/>
            <p:nvPr/>
          </p:nvGrpSpPr>
          <p:grpSpPr>
            <a:xfrm>
              <a:off x="0" y="922730"/>
              <a:ext cx="11227801" cy="685783"/>
              <a:chOff x="0" y="0"/>
              <a:chExt cx="2339441" cy="142891"/>
            </a:xfrm>
          </p:grpSpPr>
          <p:sp>
            <p:nvSpPr>
              <p:cNvPr id="173" name="Freeform 173"/>
              <p:cNvSpPr/>
              <p:nvPr/>
            </p:nvSpPr>
            <p:spPr>
              <a:xfrm>
                <a:off x="0" y="0"/>
                <a:ext cx="2339441" cy="142891"/>
              </a:xfrm>
              <a:custGeom>
                <a:avLst/>
                <a:gdLst/>
                <a:ahLst/>
                <a:cxnLst/>
                <a:rect l="l" t="t" r="r" b="b"/>
                <a:pathLst>
                  <a:path w="2339441" h="142891">
                    <a:moveTo>
                      <a:pt x="0" y="0"/>
                    </a:moveTo>
                    <a:lnTo>
                      <a:pt x="2339441" y="0"/>
                    </a:lnTo>
                    <a:lnTo>
                      <a:pt x="2339441" y="142891"/>
                    </a:lnTo>
                    <a:lnTo>
                      <a:pt x="0" y="14289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TextBox 174"/>
              <p:cNvSpPr txBox="1"/>
              <p:nvPr/>
            </p:nvSpPr>
            <p:spPr>
              <a:xfrm>
                <a:off x="0" y="-38100"/>
                <a:ext cx="2339441" cy="180991"/>
              </a:xfrm>
              <a:prstGeom prst="rect">
                <a:avLst/>
              </a:prstGeom>
            </p:spPr>
            <p:txBody>
              <a:bodyPr lIns="48159" tIns="48159" rIns="48159" bIns="4815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75" name="Group 175"/>
            <p:cNvGrpSpPr/>
            <p:nvPr/>
          </p:nvGrpSpPr>
          <p:grpSpPr>
            <a:xfrm>
              <a:off x="0" y="6460168"/>
              <a:ext cx="11227801" cy="685783"/>
              <a:chOff x="0" y="0"/>
              <a:chExt cx="2339441" cy="142891"/>
            </a:xfrm>
          </p:grpSpPr>
          <p:sp>
            <p:nvSpPr>
              <p:cNvPr id="176" name="Freeform 176"/>
              <p:cNvSpPr/>
              <p:nvPr/>
            </p:nvSpPr>
            <p:spPr>
              <a:xfrm>
                <a:off x="0" y="0"/>
                <a:ext cx="2339441" cy="142891"/>
              </a:xfrm>
              <a:custGeom>
                <a:avLst/>
                <a:gdLst/>
                <a:ahLst/>
                <a:cxnLst/>
                <a:rect l="l" t="t" r="r" b="b"/>
                <a:pathLst>
                  <a:path w="2339441" h="142891">
                    <a:moveTo>
                      <a:pt x="0" y="0"/>
                    </a:moveTo>
                    <a:lnTo>
                      <a:pt x="2339441" y="0"/>
                    </a:lnTo>
                    <a:lnTo>
                      <a:pt x="2339441" y="142891"/>
                    </a:lnTo>
                    <a:lnTo>
                      <a:pt x="0" y="14289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TextBox 177"/>
              <p:cNvSpPr txBox="1"/>
              <p:nvPr/>
            </p:nvSpPr>
            <p:spPr>
              <a:xfrm>
                <a:off x="0" y="-38100"/>
                <a:ext cx="2339441" cy="180991"/>
              </a:xfrm>
              <a:prstGeom prst="rect">
                <a:avLst/>
              </a:prstGeom>
            </p:spPr>
            <p:txBody>
              <a:bodyPr lIns="48159" tIns="48159" rIns="48159" bIns="4815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78" name="Group 178"/>
            <p:cNvGrpSpPr/>
            <p:nvPr/>
          </p:nvGrpSpPr>
          <p:grpSpPr>
            <a:xfrm>
              <a:off x="128539" y="3694984"/>
              <a:ext cx="2187410" cy="685783"/>
              <a:chOff x="0" y="0"/>
              <a:chExt cx="455772" cy="142891"/>
            </a:xfrm>
          </p:grpSpPr>
          <p:sp>
            <p:nvSpPr>
              <p:cNvPr id="179" name="Freeform 179"/>
              <p:cNvSpPr/>
              <p:nvPr/>
            </p:nvSpPr>
            <p:spPr>
              <a:xfrm>
                <a:off x="0" y="0"/>
                <a:ext cx="455772" cy="142891"/>
              </a:xfrm>
              <a:custGeom>
                <a:avLst/>
                <a:gdLst/>
                <a:ahLst/>
                <a:cxnLst/>
                <a:rect l="l" t="t" r="r" b="b"/>
                <a:pathLst>
                  <a:path w="455772" h="142891">
                    <a:moveTo>
                      <a:pt x="0" y="0"/>
                    </a:moveTo>
                    <a:lnTo>
                      <a:pt x="455772" y="0"/>
                    </a:lnTo>
                    <a:lnTo>
                      <a:pt x="455772" y="142891"/>
                    </a:lnTo>
                    <a:lnTo>
                      <a:pt x="0" y="142891"/>
                    </a:lnTo>
                    <a:close/>
                  </a:path>
                </a:pathLst>
              </a:custGeom>
              <a:solidFill>
                <a:srgbClr val="F6F6F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TextBox 180"/>
              <p:cNvSpPr txBox="1"/>
              <p:nvPr/>
            </p:nvSpPr>
            <p:spPr>
              <a:xfrm>
                <a:off x="0" y="-38100"/>
                <a:ext cx="455772" cy="180991"/>
              </a:xfrm>
              <a:prstGeom prst="rect">
                <a:avLst/>
              </a:prstGeom>
            </p:spPr>
            <p:txBody>
              <a:bodyPr lIns="48159" tIns="48159" rIns="48159" bIns="48159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>
                    <a:solidFill>
                      <a:srgbClr val="000000"/>
                    </a:solidFill>
                    <a:latin typeface="Open Sans"/>
                  </a:rPr>
                  <a:t>QD2</a:t>
                </a:r>
              </a:p>
            </p:txBody>
          </p:sp>
        </p:grpSp>
        <p:grpSp>
          <p:nvGrpSpPr>
            <p:cNvPr id="181" name="Group 181"/>
            <p:cNvGrpSpPr/>
            <p:nvPr/>
          </p:nvGrpSpPr>
          <p:grpSpPr>
            <a:xfrm>
              <a:off x="128539" y="2772254"/>
              <a:ext cx="2187410" cy="685783"/>
              <a:chOff x="0" y="0"/>
              <a:chExt cx="455772" cy="142891"/>
            </a:xfrm>
          </p:grpSpPr>
          <p:sp>
            <p:nvSpPr>
              <p:cNvPr id="182" name="Freeform 182"/>
              <p:cNvSpPr/>
              <p:nvPr/>
            </p:nvSpPr>
            <p:spPr>
              <a:xfrm>
                <a:off x="0" y="0"/>
                <a:ext cx="455772" cy="142891"/>
              </a:xfrm>
              <a:custGeom>
                <a:avLst/>
                <a:gdLst/>
                <a:ahLst/>
                <a:cxnLst/>
                <a:rect l="l" t="t" r="r" b="b"/>
                <a:pathLst>
                  <a:path w="455772" h="142891">
                    <a:moveTo>
                      <a:pt x="0" y="0"/>
                    </a:moveTo>
                    <a:lnTo>
                      <a:pt x="455772" y="0"/>
                    </a:lnTo>
                    <a:lnTo>
                      <a:pt x="455772" y="142891"/>
                    </a:lnTo>
                    <a:lnTo>
                      <a:pt x="0" y="14289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TextBox 183"/>
              <p:cNvSpPr txBox="1"/>
              <p:nvPr/>
            </p:nvSpPr>
            <p:spPr>
              <a:xfrm>
                <a:off x="0" y="-38100"/>
                <a:ext cx="455772" cy="180991"/>
              </a:xfrm>
              <a:prstGeom prst="rect">
                <a:avLst/>
              </a:prstGeom>
            </p:spPr>
            <p:txBody>
              <a:bodyPr lIns="48159" tIns="48159" rIns="48159" bIns="48159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>
                    <a:solidFill>
                      <a:srgbClr val="000000"/>
                    </a:solidFill>
                    <a:latin typeface="Open Sans"/>
                  </a:rPr>
                  <a:t>QD4</a:t>
                </a:r>
              </a:p>
            </p:txBody>
          </p:sp>
        </p:grpSp>
        <p:grpSp>
          <p:nvGrpSpPr>
            <p:cNvPr id="184" name="Group 184"/>
            <p:cNvGrpSpPr/>
            <p:nvPr/>
          </p:nvGrpSpPr>
          <p:grpSpPr>
            <a:xfrm>
              <a:off x="128539" y="1849523"/>
              <a:ext cx="2187410" cy="685783"/>
              <a:chOff x="0" y="0"/>
              <a:chExt cx="455772" cy="142891"/>
            </a:xfrm>
          </p:grpSpPr>
          <p:sp>
            <p:nvSpPr>
              <p:cNvPr id="185" name="Freeform 185"/>
              <p:cNvSpPr/>
              <p:nvPr/>
            </p:nvSpPr>
            <p:spPr>
              <a:xfrm>
                <a:off x="0" y="0"/>
                <a:ext cx="455772" cy="142891"/>
              </a:xfrm>
              <a:custGeom>
                <a:avLst/>
                <a:gdLst/>
                <a:ahLst/>
                <a:cxnLst/>
                <a:rect l="l" t="t" r="r" b="b"/>
                <a:pathLst>
                  <a:path w="455772" h="142891">
                    <a:moveTo>
                      <a:pt x="0" y="0"/>
                    </a:moveTo>
                    <a:lnTo>
                      <a:pt x="455772" y="0"/>
                    </a:lnTo>
                    <a:lnTo>
                      <a:pt x="455772" y="142891"/>
                    </a:lnTo>
                    <a:lnTo>
                      <a:pt x="0" y="142891"/>
                    </a:lnTo>
                    <a:close/>
                  </a:path>
                </a:pathLst>
              </a:custGeom>
              <a:solidFill>
                <a:srgbClr val="F6F6F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TextBox 186"/>
              <p:cNvSpPr txBox="1"/>
              <p:nvPr/>
            </p:nvSpPr>
            <p:spPr>
              <a:xfrm>
                <a:off x="0" y="-38100"/>
                <a:ext cx="455772" cy="180991"/>
              </a:xfrm>
              <a:prstGeom prst="rect">
                <a:avLst/>
              </a:prstGeom>
            </p:spPr>
            <p:txBody>
              <a:bodyPr lIns="48159" tIns="48159" rIns="48159" bIns="48159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>
                    <a:solidFill>
                      <a:srgbClr val="000000"/>
                    </a:solidFill>
                    <a:latin typeface="Open Sans"/>
                  </a:rPr>
                  <a:t>Z11</a:t>
                </a:r>
              </a:p>
            </p:txBody>
          </p:sp>
        </p:grpSp>
        <p:grpSp>
          <p:nvGrpSpPr>
            <p:cNvPr id="187" name="Group 187"/>
            <p:cNvGrpSpPr/>
            <p:nvPr/>
          </p:nvGrpSpPr>
          <p:grpSpPr>
            <a:xfrm>
              <a:off x="128539" y="4617715"/>
              <a:ext cx="2187410" cy="685783"/>
              <a:chOff x="0" y="0"/>
              <a:chExt cx="455772" cy="142891"/>
            </a:xfrm>
          </p:grpSpPr>
          <p:sp>
            <p:nvSpPr>
              <p:cNvPr id="188" name="Freeform 188"/>
              <p:cNvSpPr/>
              <p:nvPr/>
            </p:nvSpPr>
            <p:spPr>
              <a:xfrm>
                <a:off x="0" y="0"/>
                <a:ext cx="455772" cy="142891"/>
              </a:xfrm>
              <a:custGeom>
                <a:avLst/>
                <a:gdLst/>
                <a:ahLst/>
                <a:cxnLst/>
                <a:rect l="l" t="t" r="r" b="b"/>
                <a:pathLst>
                  <a:path w="455772" h="142891">
                    <a:moveTo>
                      <a:pt x="0" y="0"/>
                    </a:moveTo>
                    <a:lnTo>
                      <a:pt x="455772" y="0"/>
                    </a:lnTo>
                    <a:lnTo>
                      <a:pt x="455772" y="142891"/>
                    </a:lnTo>
                    <a:lnTo>
                      <a:pt x="0" y="14289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TextBox 189"/>
              <p:cNvSpPr txBox="1"/>
              <p:nvPr/>
            </p:nvSpPr>
            <p:spPr>
              <a:xfrm>
                <a:off x="0" y="-38100"/>
                <a:ext cx="455772" cy="180991"/>
              </a:xfrm>
              <a:prstGeom prst="rect">
                <a:avLst/>
              </a:prstGeom>
            </p:spPr>
            <p:txBody>
              <a:bodyPr lIns="48159" tIns="48159" rIns="48159" bIns="48159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>
                    <a:solidFill>
                      <a:srgbClr val="000000"/>
                    </a:solidFill>
                    <a:latin typeface="Open Sans"/>
                  </a:rPr>
                  <a:t>QD5 Pinpad</a:t>
                </a:r>
              </a:p>
            </p:txBody>
          </p:sp>
        </p:grpSp>
        <p:grpSp>
          <p:nvGrpSpPr>
            <p:cNvPr id="190" name="Group 190"/>
            <p:cNvGrpSpPr/>
            <p:nvPr/>
          </p:nvGrpSpPr>
          <p:grpSpPr>
            <a:xfrm>
              <a:off x="128539" y="5537438"/>
              <a:ext cx="2187410" cy="685783"/>
              <a:chOff x="0" y="0"/>
              <a:chExt cx="455772" cy="142891"/>
            </a:xfrm>
          </p:grpSpPr>
          <p:sp>
            <p:nvSpPr>
              <p:cNvPr id="191" name="Freeform 191"/>
              <p:cNvSpPr/>
              <p:nvPr/>
            </p:nvSpPr>
            <p:spPr>
              <a:xfrm>
                <a:off x="0" y="0"/>
                <a:ext cx="455772" cy="142891"/>
              </a:xfrm>
              <a:custGeom>
                <a:avLst/>
                <a:gdLst/>
                <a:ahLst/>
                <a:cxnLst/>
                <a:rect l="l" t="t" r="r" b="b"/>
                <a:pathLst>
                  <a:path w="455772" h="142891">
                    <a:moveTo>
                      <a:pt x="0" y="0"/>
                    </a:moveTo>
                    <a:lnTo>
                      <a:pt x="455772" y="0"/>
                    </a:lnTo>
                    <a:lnTo>
                      <a:pt x="455772" y="142891"/>
                    </a:lnTo>
                    <a:lnTo>
                      <a:pt x="0" y="142891"/>
                    </a:lnTo>
                    <a:close/>
                  </a:path>
                </a:pathLst>
              </a:custGeom>
              <a:solidFill>
                <a:srgbClr val="F6F6F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TextBox 192"/>
              <p:cNvSpPr txBox="1"/>
              <p:nvPr/>
            </p:nvSpPr>
            <p:spPr>
              <a:xfrm>
                <a:off x="0" y="-38100"/>
                <a:ext cx="455772" cy="180991"/>
              </a:xfrm>
              <a:prstGeom prst="rect">
                <a:avLst/>
              </a:prstGeom>
            </p:spPr>
            <p:txBody>
              <a:bodyPr lIns="48159" tIns="48159" rIns="48159" bIns="48159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>
                    <a:solidFill>
                      <a:srgbClr val="000000"/>
                    </a:solidFill>
                    <a:latin typeface="Open Sans"/>
                  </a:rPr>
                  <a:t>Z6 Pinpad</a:t>
                </a:r>
              </a:p>
            </p:txBody>
          </p:sp>
        </p:grpSp>
        <p:grpSp>
          <p:nvGrpSpPr>
            <p:cNvPr id="193" name="Group 193"/>
            <p:cNvGrpSpPr/>
            <p:nvPr/>
          </p:nvGrpSpPr>
          <p:grpSpPr>
            <a:xfrm>
              <a:off x="128539" y="0"/>
              <a:ext cx="2187410" cy="685783"/>
              <a:chOff x="0" y="0"/>
              <a:chExt cx="455772" cy="142891"/>
            </a:xfrm>
          </p:grpSpPr>
          <p:sp>
            <p:nvSpPr>
              <p:cNvPr id="194" name="Freeform 194"/>
              <p:cNvSpPr/>
              <p:nvPr/>
            </p:nvSpPr>
            <p:spPr>
              <a:xfrm>
                <a:off x="0" y="0"/>
                <a:ext cx="455772" cy="142891"/>
              </a:xfrm>
              <a:custGeom>
                <a:avLst/>
                <a:gdLst/>
                <a:ahLst/>
                <a:cxnLst/>
                <a:rect l="l" t="t" r="r" b="b"/>
                <a:pathLst>
                  <a:path w="455772" h="142891">
                    <a:moveTo>
                      <a:pt x="0" y="0"/>
                    </a:moveTo>
                    <a:lnTo>
                      <a:pt x="455772" y="0"/>
                    </a:lnTo>
                    <a:lnTo>
                      <a:pt x="455772" y="142891"/>
                    </a:lnTo>
                    <a:lnTo>
                      <a:pt x="0" y="142891"/>
                    </a:lnTo>
                    <a:close/>
                  </a:path>
                </a:pathLst>
              </a:custGeom>
              <a:solidFill>
                <a:srgbClr val="F6F6F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TextBox 195"/>
              <p:cNvSpPr txBox="1"/>
              <p:nvPr/>
            </p:nvSpPr>
            <p:spPr>
              <a:xfrm>
                <a:off x="0" y="-38100"/>
                <a:ext cx="455772" cy="180991"/>
              </a:xfrm>
              <a:prstGeom prst="rect">
                <a:avLst/>
              </a:prstGeom>
            </p:spPr>
            <p:txBody>
              <a:bodyPr lIns="48159" tIns="48159" rIns="48159" bIns="48159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>
                    <a:solidFill>
                      <a:srgbClr val="000000"/>
                    </a:solidFill>
                    <a:latin typeface="Open Sans"/>
                  </a:rPr>
                  <a:t>Z8</a:t>
                </a:r>
              </a:p>
            </p:txBody>
          </p:sp>
        </p:grpSp>
        <p:grpSp>
          <p:nvGrpSpPr>
            <p:cNvPr id="196" name="Group 196"/>
            <p:cNvGrpSpPr/>
            <p:nvPr/>
          </p:nvGrpSpPr>
          <p:grpSpPr>
            <a:xfrm>
              <a:off x="128539" y="922730"/>
              <a:ext cx="2187410" cy="685783"/>
              <a:chOff x="0" y="0"/>
              <a:chExt cx="455772" cy="142891"/>
            </a:xfrm>
          </p:grpSpPr>
          <p:sp>
            <p:nvSpPr>
              <p:cNvPr id="197" name="Freeform 197"/>
              <p:cNvSpPr/>
              <p:nvPr/>
            </p:nvSpPr>
            <p:spPr>
              <a:xfrm>
                <a:off x="0" y="0"/>
                <a:ext cx="455772" cy="142891"/>
              </a:xfrm>
              <a:custGeom>
                <a:avLst/>
                <a:gdLst/>
                <a:ahLst/>
                <a:cxnLst/>
                <a:rect l="l" t="t" r="r" b="b"/>
                <a:pathLst>
                  <a:path w="455772" h="142891">
                    <a:moveTo>
                      <a:pt x="0" y="0"/>
                    </a:moveTo>
                    <a:lnTo>
                      <a:pt x="455772" y="0"/>
                    </a:lnTo>
                    <a:lnTo>
                      <a:pt x="455772" y="142891"/>
                    </a:lnTo>
                    <a:lnTo>
                      <a:pt x="0" y="14289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TextBox 198"/>
              <p:cNvSpPr txBox="1"/>
              <p:nvPr/>
            </p:nvSpPr>
            <p:spPr>
              <a:xfrm>
                <a:off x="0" y="-38100"/>
                <a:ext cx="455772" cy="180991"/>
              </a:xfrm>
              <a:prstGeom prst="rect">
                <a:avLst/>
              </a:prstGeom>
            </p:spPr>
            <p:txBody>
              <a:bodyPr lIns="48159" tIns="48159" rIns="48159" bIns="48159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>
                    <a:solidFill>
                      <a:srgbClr val="000000"/>
                    </a:solidFill>
                    <a:latin typeface="Open Sans"/>
                  </a:rPr>
                  <a:t>Z9</a:t>
                </a:r>
              </a:p>
            </p:txBody>
          </p:sp>
        </p:grpSp>
        <p:grpSp>
          <p:nvGrpSpPr>
            <p:cNvPr id="199" name="Group 199"/>
            <p:cNvGrpSpPr/>
            <p:nvPr/>
          </p:nvGrpSpPr>
          <p:grpSpPr>
            <a:xfrm>
              <a:off x="128539" y="6460168"/>
              <a:ext cx="2187410" cy="685783"/>
              <a:chOff x="0" y="0"/>
              <a:chExt cx="455772" cy="142891"/>
            </a:xfrm>
          </p:grpSpPr>
          <p:sp>
            <p:nvSpPr>
              <p:cNvPr id="200" name="Freeform 200"/>
              <p:cNvSpPr/>
              <p:nvPr/>
            </p:nvSpPr>
            <p:spPr>
              <a:xfrm>
                <a:off x="0" y="0"/>
                <a:ext cx="455772" cy="142891"/>
              </a:xfrm>
              <a:custGeom>
                <a:avLst/>
                <a:gdLst/>
                <a:ahLst/>
                <a:cxnLst/>
                <a:rect l="l" t="t" r="r" b="b"/>
                <a:pathLst>
                  <a:path w="455772" h="142891">
                    <a:moveTo>
                      <a:pt x="0" y="0"/>
                    </a:moveTo>
                    <a:lnTo>
                      <a:pt x="455772" y="0"/>
                    </a:lnTo>
                    <a:lnTo>
                      <a:pt x="455772" y="142891"/>
                    </a:lnTo>
                    <a:lnTo>
                      <a:pt x="0" y="14289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TextBox 201"/>
              <p:cNvSpPr txBox="1"/>
              <p:nvPr/>
            </p:nvSpPr>
            <p:spPr>
              <a:xfrm>
                <a:off x="0" y="-38100"/>
                <a:ext cx="455772" cy="180991"/>
              </a:xfrm>
              <a:prstGeom prst="rect">
                <a:avLst/>
              </a:prstGeom>
            </p:spPr>
            <p:txBody>
              <a:bodyPr lIns="48159" tIns="48159" rIns="48159" bIns="48159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>
                    <a:solidFill>
                      <a:srgbClr val="000000"/>
                    </a:solidFill>
                    <a:latin typeface="Open Sans"/>
                  </a:rPr>
                  <a:t>Z3 Pinpad</a:t>
                </a:r>
              </a:p>
            </p:txBody>
          </p:sp>
        </p:grpSp>
        <p:grpSp>
          <p:nvGrpSpPr>
            <p:cNvPr id="202" name="Group 202"/>
            <p:cNvGrpSpPr/>
            <p:nvPr/>
          </p:nvGrpSpPr>
          <p:grpSpPr>
            <a:xfrm>
              <a:off x="2757800" y="3694984"/>
              <a:ext cx="1610403" cy="685783"/>
              <a:chOff x="0" y="0"/>
              <a:chExt cx="335546" cy="142891"/>
            </a:xfrm>
          </p:grpSpPr>
          <p:sp>
            <p:nvSpPr>
              <p:cNvPr id="203" name="Freeform 203"/>
              <p:cNvSpPr/>
              <p:nvPr/>
            </p:nvSpPr>
            <p:spPr>
              <a:xfrm>
                <a:off x="0" y="0"/>
                <a:ext cx="335546" cy="142891"/>
              </a:xfrm>
              <a:custGeom>
                <a:avLst/>
                <a:gdLst/>
                <a:ahLst/>
                <a:cxnLst/>
                <a:rect l="l" t="t" r="r" b="b"/>
                <a:pathLst>
                  <a:path w="335546" h="142891">
                    <a:moveTo>
                      <a:pt x="0" y="0"/>
                    </a:moveTo>
                    <a:lnTo>
                      <a:pt x="335546" y="0"/>
                    </a:lnTo>
                    <a:lnTo>
                      <a:pt x="335546" y="142891"/>
                    </a:lnTo>
                    <a:lnTo>
                      <a:pt x="0" y="142891"/>
                    </a:lnTo>
                    <a:close/>
                  </a:path>
                </a:pathLst>
              </a:custGeom>
              <a:solidFill>
                <a:srgbClr val="F6F6F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TextBox 204"/>
              <p:cNvSpPr txBox="1"/>
              <p:nvPr/>
            </p:nvSpPr>
            <p:spPr>
              <a:xfrm>
                <a:off x="0" y="-38100"/>
                <a:ext cx="335546" cy="180991"/>
              </a:xfrm>
              <a:prstGeom prst="rect">
                <a:avLst/>
              </a:prstGeom>
            </p:spPr>
            <p:txBody>
              <a:bodyPr lIns="48159" tIns="48159" rIns="48159" bIns="48159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>
                    <a:solidFill>
                      <a:srgbClr val="000000"/>
                    </a:solidFill>
                    <a:latin typeface="Open Sans"/>
                  </a:rPr>
                  <a:t>Dejavoo</a:t>
                </a:r>
              </a:p>
            </p:txBody>
          </p:sp>
        </p:grpSp>
        <p:grpSp>
          <p:nvGrpSpPr>
            <p:cNvPr id="205" name="Group 205"/>
            <p:cNvGrpSpPr/>
            <p:nvPr/>
          </p:nvGrpSpPr>
          <p:grpSpPr>
            <a:xfrm>
              <a:off x="2757800" y="2772254"/>
              <a:ext cx="1610403" cy="685783"/>
              <a:chOff x="0" y="0"/>
              <a:chExt cx="335546" cy="142891"/>
            </a:xfrm>
          </p:grpSpPr>
          <p:sp>
            <p:nvSpPr>
              <p:cNvPr id="206" name="Freeform 206"/>
              <p:cNvSpPr/>
              <p:nvPr/>
            </p:nvSpPr>
            <p:spPr>
              <a:xfrm>
                <a:off x="0" y="0"/>
                <a:ext cx="335546" cy="142891"/>
              </a:xfrm>
              <a:custGeom>
                <a:avLst/>
                <a:gdLst/>
                <a:ahLst/>
                <a:cxnLst/>
                <a:rect l="l" t="t" r="r" b="b"/>
                <a:pathLst>
                  <a:path w="335546" h="142891">
                    <a:moveTo>
                      <a:pt x="0" y="0"/>
                    </a:moveTo>
                    <a:lnTo>
                      <a:pt x="335546" y="0"/>
                    </a:lnTo>
                    <a:lnTo>
                      <a:pt x="335546" y="142891"/>
                    </a:lnTo>
                    <a:lnTo>
                      <a:pt x="0" y="14289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TextBox 207"/>
              <p:cNvSpPr txBox="1"/>
              <p:nvPr/>
            </p:nvSpPr>
            <p:spPr>
              <a:xfrm>
                <a:off x="0" y="-38100"/>
                <a:ext cx="335546" cy="180991"/>
              </a:xfrm>
              <a:prstGeom prst="rect">
                <a:avLst/>
              </a:prstGeom>
            </p:spPr>
            <p:txBody>
              <a:bodyPr lIns="48159" tIns="48159" rIns="48159" bIns="48159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>
                    <a:solidFill>
                      <a:srgbClr val="000000"/>
                    </a:solidFill>
                    <a:latin typeface="Open Sans"/>
                  </a:rPr>
                  <a:t>Dejavoo</a:t>
                </a:r>
              </a:p>
            </p:txBody>
          </p:sp>
        </p:grpSp>
        <p:grpSp>
          <p:nvGrpSpPr>
            <p:cNvPr id="208" name="Group 208"/>
            <p:cNvGrpSpPr/>
            <p:nvPr/>
          </p:nvGrpSpPr>
          <p:grpSpPr>
            <a:xfrm>
              <a:off x="2757800" y="1849523"/>
              <a:ext cx="1610403" cy="685783"/>
              <a:chOff x="0" y="0"/>
              <a:chExt cx="335546" cy="142891"/>
            </a:xfrm>
          </p:grpSpPr>
          <p:sp>
            <p:nvSpPr>
              <p:cNvPr id="209" name="Freeform 209"/>
              <p:cNvSpPr/>
              <p:nvPr/>
            </p:nvSpPr>
            <p:spPr>
              <a:xfrm>
                <a:off x="0" y="0"/>
                <a:ext cx="335546" cy="142891"/>
              </a:xfrm>
              <a:custGeom>
                <a:avLst/>
                <a:gdLst/>
                <a:ahLst/>
                <a:cxnLst/>
                <a:rect l="l" t="t" r="r" b="b"/>
                <a:pathLst>
                  <a:path w="335546" h="142891">
                    <a:moveTo>
                      <a:pt x="0" y="0"/>
                    </a:moveTo>
                    <a:lnTo>
                      <a:pt x="335546" y="0"/>
                    </a:lnTo>
                    <a:lnTo>
                      <a:pt x="335546" y="142891"/>
                    </a:lnTo>
                    <a:lnTo>
                      <a:pt x="0" y="142891"/>
                    </a:lnTo>
                    <a:close/>
                  </a:path>
                </a:pathLst>
              </a:custGeom>
              <a:solidFill>
                <a:srgbClr val="F6F6F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TextBox 210"/>
              <p:cNvSpPr txBox="1"/>
              <p:nvPr/>
            </p:nvSpPr>
            <p:spPr>
              <a:xfrm>
                <a:off x="0" y="-38100"/>
                <a:ext cx="335546" cy="180991"/>
              </a:xfrm>
              <a:prstGeom prst="rect">
                <a:avLst/>
              </a:prstGeom>
            </p:spPr>
            <p:txBody>
              <a:bodyPr lIns="48159" tIns="48159" rIns="48159" bIns="48159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>
                    <a:solidFill>
                      <a:srgbClr val="000000"/>
                    </a:solidFill>
                    <a:latin typeface="Open Sans"/>
                  </a:rPr>
                  <a:t>Dejavoo</a:t>
                </a:r>
              </a:p>
            </p:txBody>
          </p:sp>
        </p:grpSp>
        <p:grpSp>
          <p:nvGrpSpPr>
            <p:cNvPr id="211" name="Group 211"/>
            <p:cNvGrpSpPr/>
            <p:nvPr/>
          </p:nvGrpSpPr>
          <p:grpSpPr>
            <a:xfrm>
              <a:off x="2781998" y="4617715"/>
              <a:ext cx="1610403" cy="685783"/>
              <a:chOff x="0" y="0"/>
              <a:chExt cx="335546" cy="142891"/>
            </a:xfrm>
          </p:grpSpPr>
          <p:sp>
            <p:nvSpPr>
              <p:cNvPr id="212" name="Freeform 212"/>
              <p:cNvSpPr/>
              <p:nvPr/>
            </p:nvSpPr>
            <p:spPr>
              <a:xfrm>
                <a:off x="0" y="0"/>
                <a:ext cx="335546" cy="142891"/>
              </a:xfrm>
              <a:custGeom>
                <a:avLst/>
                <a:gdLst/>
                <a:ahLst/>
                <a:cxnLst/>
                <a:rect l="l" t="t" r="r" b="b"/>
                <a:pathLst>
                  <a:path w="335546" h="142891">
                    <a:moveTo>
                      <a:pt x="0" y="0"/>
                    </a:moveTo>
                    <a:lnTo>
                      <a:pt x="335546" y="0"/>
                    </a:lnTo>
                    <a:lnTo>
                      <a:pt x="335546" y="142891"/>
                    </a:lnTo>
                    <a:lnTo>
                      <a:pt x="0" y="14289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TextBox 213"/>
              <p:cNvSpPr txBox="1"/>
              <p:nvPr/>
            </p:nvSpPr>
            <p:spPr>
              <a:xfrm>
                <a:off x="0" y="-38100"/>
                <a:ext cx="335546" cy="180991"/>
              </a:xfrm>
              <a:prstGeom prst="rect">
                <a:avLst/>
              </a:prstGeom>
            </p:spPr>
            <p:txBody>
              <a:bodyPr lIns="48159" tIns="48159" rIns="48159" bIns="48159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>
                    <a:solidFill>
                      <a:srgbClr val="000000"/>
                    </a:solidFill>
                    <a:latin typeface="Open Sans"/>
                  </a:rPr>
                  <a:t>Dejavoo</a:t>
                </a:r>
              </a:p>
            </p:txBody>
          </p:sp>
        </p:grpSp>
        <p:grpSp>
          <p:nvGrpSpPr>
            <p:cNvPr id="214" name="Group 214"/>
            <p:cNvGrpSpPr/>
            <p:nvPr/>
          </p:nvGrpSpPr>
          <p:grpSpPr>
            <a:xfrm>
              <a:off x="2781998" y="5537438"/>
              <a:ext cx="1610403" cy="685783"/>
              <a:chOff x="0" y="0"/>
              <a:chExt cx="335546" cy="142891"/>
            </a:xfrm>
          </p:grpSpPr>
          <p:sp>
            <p:nvSpPr>
              <p:cNvPr id="215" name="Freeform 215"/>
              <p:cNvSpPr/>
              <p:nvPr/>
            </p:nvSpPr>
            <p:spPr>
              <a:xfrm>
                <a:off x="0" y="0"/>
                <a:ext cx="335546" cy="142891"/>
              </a:xfrm>
              <a:custGeom>
                <a:avLst/>
                <a:gdLst/>
                <a:ahLst/>
                <a:cxnLst/>
                <a:rect l="l" t="t" r="r" b="b"/>
                <a:pathLst>
                  <a:path w="335546" h="142891">
                    <a:moveTo>
                      <a:pt x="0" y="0"/>
                    </a:moveTo>
                    <a:lnTo>
                      <a:pt x="335546" y="0"/>
                    </a:lnTo>
                    <a:lnTo>
                      <a:pt x="335546" y="142891"/>
                    </a:lnTo>
                    <a:lnTo>
                      <a:pt x="0" y="142891"/>
                    </a:lnTo>
                    <a:close/>
                  </a:path>
                </a:pathLst>
              </a:custGeom>
              <a:solidFill>
                <a:srgbClr val="F6F6F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TextBox 216"/>
              <p:cNvSpPr txBox="1"/>
              <p:nvPr/>
            </p:nvSpPr>
            <p:spPr>
              <a:xfrm>
                <a:off x="0" y="-38100"/>
                <a:ext cx="335546" cy="180991"/>
              </a:xfrm>
              <a:prstGeom prst="rect">
                <a:avLst/>
              </a:prstGeom>
            </p:spPr>
            <p:txBody>
              <a:bodyPr lIns="48159" tIns="48159" rIns="48159" bIns="48159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>
                    <a:solidFill>
                      <a:srgbClr val="000000"/>
                    </a:solidFill>
                    <a:latin typeface="Open Sans"/>
                  </a:rPr>
                  <a:t>Dejavoo</a:t>
                </a:r>
              </a:p>
            </p:txBody>
          </p:sp>
        </p:grpSp>
        <p:grpSp>
          <p:nvGrpSpPr>
            <p:cNvPr id="217" name="Group 217"/>
            <p:cNvGrpSpPr/>
            <p:nvPr/>
          </p:nvGrpSpPr>
          <p:grpSpPr>
            <a:xfrm>
              <a:off x="2781998" y="0"/>
              <a:ext cx="1610403" cy="685783"/>
              <a:chOff x="0" y="0"/>
              <a:chExt cx="335546" cy="142891"/>
            </a:xfrm>
          </p:grpSpPr>
          <p:sp>
            <p:nvSpPr>
              <p:cNvPr id="218" name="Freeform 218"/>
              <p:cNvSpPr/>
              <p:nvPr/>
            </p:nvSpPr>
            <p:spPr>
              <a:xfrm>
                <a:off x="0" y="0"/>
                <a:ext cx="335546" cy="142891"/>
              </a:xfrm>
              <a:custGeom>
                <a:avLst/>
                <a:gdLst/>
                <a:ahLst/>
                <a:cxnLst/>
                <a:rect l="l" t="t" r="r" b="b"/>
                <a:pathLst>
                  <a:path w="335546" h="142891">
                    <a:moveTo>
                      <a:pt x="0" y="0"/>
                    </a:moveTo>
                    <a:lnTo>
                      <a:pt x="335546" y="0"/>
                    </a:lnTo>
                    <a:lnTo>
                      <a:pt x="335546" y="142891"/>
                    </a:lnTo>
                    <a:lnTo>
                      <a:pt x="0" y="142891"/>
                    </a:lnTo>
                    <a:close/>
                  </a:path>
                </a:pathLst>
              </a:custGeom>
              <a:solidFill>
                <a:srgbClr val="F6F6F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TextBox 219"/>
              <p:cNvSpPr txBox="1"/>
              <p:nvPr/>
            </p:nvSpPr>
            <p:spPr>
              <a:xfrm>
                <a:off x="0" y="-38100"/>
                <a:ext cx="335546" cy="180991"/>
              </a:xfrm>
              <a:prstGeom prst="rect">
                <a:avLst/>
              </a:prstGeom>
            </p:spPr>
            <p:txBody>
              <a:bodyPr lIns="48159" tIns="48159" rIns="48159" bIns="48159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>
                    <a:solidFill>
                      <a:srgbClr val="000000"/>
                    </a:solidFill>
                    <a:latin typeface="Open Sans"/>
                  </a:rPr>
                  <a:t>Dejavoo</a:t>
                </a:r>
              </a:p>
            </p:txBody>
          </p:sp>
        </p:grpSp>
        <p:grpSp>
          <p:nvGrpSpPr>
            <p:cNvPr id="220" name="Group 220"/>
            <p:cNvGrpSpPr/>
            <p:nvPr/>
          </p:nvGrpSpPr>
          <p:grpSpPr>
            <a:xfrm>
              <a:off x="2781998" y="922730"/>
              <a:ext cx="1610403" cy="685783"/>
              <a:chOff x="0" y="0"/>
              <a:chExt cx="335546" cy="142891"/>
            </a:xfrm>
          </p:grpSpPr>
          <p:sp>
            <p:nvSpPr>
              <p:cNvPr id="221" name="Freeform 221"/>
              <p:cNvSpPr/>
              <p:nvPr/>
            </p:nvSpPr>
            <p:spPr>
              <a:xfrm>
                <a:off x="0" y="0"/>
                <a:ext cx="335546" cy="142891"/>
              </a:xfrm>
              <a:custGeom>
                <a:avLst/>
                <a:gdLst/>
                <a:ahLst/>
                <a:cxnLst/>
                <a:rect l="l" t="t" r="r" b="b"/>
                <a:pathLst>
                  <a:path w="335546" h="142891">
                    <a:moveTo>
                      <a:pt x="0" y="0"/>
                    </a:moveTo>
                    <a:lnTo>
                      <a:pt x="335546" y="0"/>
                    </a:lnTo>
                    <a:lnTo>
                      <a:pt x="335546" y="142891"/>
                    </a:lnTo>
                    <a:lnTo>
                      <a:pt x="0" y="14289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TextBox 222"/>
              <p:cNvSpPr txBox="1"/>
              <p:nvPr/>
            </p:nvSpPr>
            <p:spPr>
              <a:xfrm>
                <a:off x="0" y="-38100"/>
                <a:ext cx="335546" cy="180991"/>
              </a:xfrm>
              <a:prstGeom prst="rect">
                <a:avLst/>
              </a:prstGeom>
            </p:spPr>
            <p:txBody>
              <a:bodyPr lIns="48159" tIns="48159" rIns="48159" bIns="48159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>
                    <a:solidFill>
                      <a:srgbClr val="000000"/>
                    </a:solidFill>
                    <a:latin typeface="Open Sans"/>
                  </a:rPr>
                  <a:t>Dejavoo</a:t>
                </a:r>
              </a:p>
            </p:txBody>
          </p:sp>
        </p:grpSp>
        <p:grpSp>
          <p:nvGrpSpPr>
            <p:cNvPr id="223" name="Group 223"/>
            <p:cNvGrpSpPr/>
            <p:nvPr/>
          </p:nvGrpSpPr>
          <p:grpSpPr>
            <a:xfrm>
              <a:off x="2781998" y="6460168"/>
              <a:ext cx="1610403" cy="685783"/>
              <a:chOff x="0" y="0"/>
              <a:chExt cx="335546" cy="142891"/>
            </a:xfrm>
          </p:grpSpPr>
          <p:sp>
            <p:nvSpPr>
              <p:cNvPr id="224" name="Freeform 224"/>
              <p:cNvSpPr/>
              <p:nvPr/>
            </p:nvSpPr>
            <p:spPr>
              <a:xfrm>
                <a:off x="0" y="0"/>
                <a:ext cx="335546" cy="142891"/>
              </a:xfrm>
              <a:custGeom>
                <a:avLst/>
                <a:gdLst/>
                <a:ahLst/>
                <a:cxnLst/>
                <a:rect l="l" t="t" r="r" b="b"/>
                <a:pathLst>
                  <a:path w="335546" h="142891">
                    <a:moveTo>
                      <a:pt x="0" y="0"/>
                    </a:moveTo>
                    <a:lnTo>
                      <a:pt x="335546" y="0"/>
                    </a:lnTo>
                    <a:lnTo>
                      <a:pt x="335546" y="142891"/>
                    </a:lnTo>
                    <a:lnTo>
                      <a:pt x="0" y="14289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TextBox 225"/>
              <p:cNvSpPr txBox="1"/>
              <p:nvPr/>
            </p:nvSpPr>
            <p:spPr>
              <a:xfrm>
                <a:off x="0" y="-38100"/>
                <a:ext cx="335546" cy="180991"/>
              </a:xfrm>
              <a:prstGeom prst="rect">
                <a:avLst/>
              </a:prstGeom>
            </p:spPr>
            <p:txBody>
              <a:bodyPr lIns="48159" tIns="48159" rIns="48159" bIns="48159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>
                    <a:solidFill>
                      <a:srgbClr val="000000"/>
                    </a:solidFill>
                    <a:latin typeface="Open Sans"/>
                  </a:rPr>
                  <a:t>Dejavoo</a:t>
                </a:r>
              </a:p>
            </p:txBody>
          </p:sp>
        </p:grpSp>
        <p:grpSp>
          <p:nvGrpSpPr>
            <p:cNvPr id="226" name="Group 226"/>
            <p:cNvGrpSpPr/>
            <p:nvPr/>
          </p:nvGrpSpPr>
          <p:grpSpPr>
            <a:xfrm>
              <a:off x="5002862" y="3694984"/>
              <a:ext cx="1610403" cy="685783"/>
              <a:chOff x="0" y="0"/>
              <a:chExt cx="335546" cy="142891"/>
            </a:xfrm>
          </p:grpSpPr>
          <p:sp>
            <p:nvSpPr>
              <p:cNvPr id="227" name="Freeform 227"/>
              <p:cNvSpPr/>
              <p:nvPr/>
            </p:nvSpPr>
            <p:spPr>
              <a:xfrm>
                <a:off x="0" y="0"/>
                <a:ext cx="335546" cy="142891"/>
              </a:xfrm>
              <a:custGeom>
                <a:avLst/>
                <a:gdLst/>
                <a:ahLst/>
                <a:cxnLst/>
                <a:rect l="l" t="t" r="r" b="b"/>
                <a:pathLst>
                  <a:path w="335546" h="142891">
                    <a:moveTo>
                      <a:pt x="0" y="0"/>
                    </a:moveTo>
                    <a:lnTo>
                      <a:pt x="335546" y="0"/>
                    </a:lnTo>
                    <a:lnTo>
                      <a:pt x="335546" y="142891"/>
                    </a:lnTo>
                    <a:lnTo>
                      <a:pt x="0" y="142891"/>
                    </a:lnTo>
                    <a:close/>
                  </a:path>
                </a:pathLst>
              </a:custGeom>
              <a:solidFill>
                <a:srgbClr val="F6F6F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TextBox 228"/>
              <p:cNvSpPr txBox="1"/>
              <p:nvPr/>
            </p:nvSpPr>
            <p:spPr>
              <a:xfrm>
                <a:off x="0" y="-38100"/>
                <a:ext cx="335546" cy="180991"/>
              </a:xfrm>
              <a:prstGeom prst="rect">
                <a:avLst/>
              </a:prstGeom>
            </p:spPr>
            <p:txBody>
              <a:bodyPr lIns="48159" tIns="48159" rIns="48159" bIns="48159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>
                    <a:solidFill>
                      <a:srgbClr val="000000"/>
                    </a:solidFill>
                    <a:latin typeface="Open Sans"/>
                  </a:rPr>
                  <a:t>$330.00</a:t>
                </a:r>
              </a:p>
            </p:txBody>
          </p:sp>
        </p:grpSp>
        <p:grpSp>
          <p:nvGrpSpPr>
            <p:cNvPr id="229" name="Group 229"/>
            <p:cNvGrpSpPr/>
            <p:nvPr/>
          </p:nvGrpSpPr>
          <p:grpSpPr>
            <a:xfrm>
              <a:off x="5002862" y="2772254"/>
              <a:ext cx="1610403" cy="685783"/>
              <a:chOff x="0" y="0"/>
              <a:chExt cx="335546" cy="142891"/>
            </a:xfrm>
          </p:grpSpPr>
          <p:sp>
            <p:nvSpPr>
              <p:cNvPr id="230" name="Freeform 230"/>
              <p:cNvSpPr/>
              <p:nvPr/>
            </p:nvSpPr>
            <p:spPr>
              <a:xfrm>
                <a:off x="0" y="0"/>
                <a:ext cx="335546" cy="142891"/>
              </a:xfrm>
              <a:custGeom>
                <a:avLst/>
                <a:gdLst/>
                <a:ahLst/>
                <a:cxnLst/>
                <a:rect l="l" t="t" r="r" b="b"/>
                <a:pathLst>
                  <a:path w="335546" h="142891">
                    <a:moveTo>
                      <a:pt x="0" y="0"/>
                    </a:moveTo>
                    <a:lnTo>
                      <a:pt x="335546" y="0"/>
                    </a:lnTo>
                    <a:lnTo>
                      <a:pt x="335546" y="142891"/>
                    </a:lnTo>
                    <a:lnTo>
                      <a:pt x="0" y="14289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TextBox 231"/>
              <p:cNvSpPr txBox="1"/>
              <p:nvPr/>
            </p:nvSpPr>
            <p:spPr>
              <a:xfrm>
                <a:off x="0" y="-38100"/>
                <a:ext cx="335546" cy="180991"/>
              </a:xfrm>
              <a:prstGeom prst="rect">
                <a:avLst/>
              </a:prstGeom>
            </p:spPr>
            <p:txBody>
              <a:bodyPr lIns="48159" tIns="48159" rIns="48159" bIns="48159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>
                    <a:solidFill>
                      <a:srgbClr val="000000"/>
                    </a:solidFill>
                    <a:latin typeface="Open Sans"/>
                  </a:rPr>
                  <a:t>$276.00</a:t>
                </a:r>
              </a:p>
            </p:txBody>
          </p:sp>
        </p:grpSp>
        <p:grpSp>
          <p:nvGrpSpPr>
            <p:cNvPr id="232" name="Group 232"/>
            <p:cNvGrpSpPr/>
            <p:nvPr/>
          </p:nvGrpSpPr>
          <p:grpSpPr>
            <a:xfrm>
              <a:off x="5002862" y="1849523"/>
              <a:ext cx="1610403" cy="685783"/>
              <a:chOff x="0" y="0"/>
              <a:chExt cx="335546" cy="142891"/>
            </a:xfrm>
          </p:grpSpPr>
          <p:sp>
            <p:nvSpPr>
              <p:cNvPr id="233" name="Freeform 233"/>
              <p:cNvSpPr/>
              <p:nvPr/>
            </p:nvSpPr>
            <p:spPr>
              <a:xfrm>
                <a:off x="0" y="0"/>
                <a:ext cx="335546" cy="142891"/>
              </a:xfrm>
              <a:custGeom>
                <a:avLst/>
                <a:gdLst/>
                <a:ahLst/>
                <a:cxnLst/>
                <a:rect l="l" t="t" r="r" b="b"/>
                <a:pathLst>
                  <a:path w="335546" h="142891">
                    <a:moveTo>
                      <a:pt x="0" y="0"/>
                    </a:moveTo>
                    <a:lnTo>
                      <a:pt x="335546" y="0"/>
                    </a:lnTo>
                    <a:lnTo>
                      <a:pt x="335546" y="142891"/>
                    </a:lnTo>
                    <a:lnTo>
                      <a:pt x="0" y="142891"/>
                    </a:lnTo>
                    <a:close/>
                  </a:path>
                </a:pathLst>
              </a:custGeom>
              <a:solidFill>
                <a:srgbClr val="F6F6F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TextBox 234"/>
              <p:cNvSpPr txBox="1"/>
              <p:nvPr/>
            </p:nvSpPr>
            <p:spPr>
              <a:xfrm>
                <a:off x="0" y="-38100"/>
                <a:ext cx="335546" cy="180991"/>
              </a:xfrm>
              <a:prstGeom prst="rect">
                <a:avLst/>
              </a:prstGeom>
            </p:spPr>
            <p:txBody>
              <a:bodyPr lIns="48159" tIns="48159" rIns="48159" bIns="48159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>
                    <a:solidFill>
                      <a:srgbClr val="000000"/>
                    </a:solidFill>
                    <a:latin typeface="Open Sans"/>
                  </a:rPr>
                  <a:t>$232.00</a:t>
                </a:r>
              </a:p>
            </p:txBody>
          </p:sp>
        </p:grpSp>
        <p:grpSp>
          <p:nvGrpSpPr>
            <p:cNvPr id="235" name="Group 235"/>
            <p:cNvGrpSpPr/>
            <p:nvPr/>
          </p:nvGrpSpPr>
          <p:grpSpPr>
            <a:xfrm>
              <a:off x="5002959" y="4617715"/>
              <a:ext cx="1610403" cy="685783"/>
              <a:chOff x="0" y="0"/>
              <a:chExt cx="335546" cy="142891"/>
            </a:xfrm>
          </p:grpSpPr>
          <p:sp>
            <p:nvSpPr>
              <p:cNvPr id="236" name="Freeform 236"/>
              <p:cNvSpPr/>
              <p:nvPr/>
            </p:nvSpPr>
            <p:spPr>
              <a:xfrm>
                <a:off x="0" y="0"/>
                <a:ext cx="335546" cy="142891"/>
              </a:xfrm>
              <a:custGeom>
                <a:avLst/>
                <a:gdLst/>
                <a:ahLst/>
                <a:cxnLst/>
                <a:rect l="l" t="t" r="r" b="b"/>
                <a:pathLst>
                  <a:path w="335546" h="142891">
                    <a:moveTo>
                      <a:pt x="0" y="0"/>
                    </a:moveTo>
                    <a:lnTo>
                      <a:pt x="335546" y="0"/>
                    </a:lnTo>
                    <a:lnTo>
                      <a:pt x="335546" y="142891"/>
                    </a:lnTo>
                    <a:lnTo>
                      <a:pt x="0" y="14289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TextBox 237"/>
              <p:cNvSpPr txBox="1"/>
              <p:nvPr/>
            </p:nvSpPr>
            <p:spPr>
              <a:xfrm>
                <a:off x="0" y="-38100"/>
                <a:ext cx="335546" cy="180991"/>
              </a:xfrm>
              <a:prstGeom prst="rect">
                <a:avLst/>
              </a:prstGeom>
            </p:spPr>
            <p:txBody>
              <a:bodyPr lIns="48159" tIns="48159" rIns="48159" bIns="48159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>
                    <a:solidFill>
                      <a:srgbClr val="000000"/>
                    </a:solidFill>
                    <a:latin typeface="Open Sans"/>
                  </a:rPr>
                  <a:t>$253.00</a:t>
                </a:r>
              </a:p>
            </p:txBody>
          </p:sp>
        </p:grpSp>
        <p:grpSp>
          <p:nvGrpSpPr>
            <p:cNvPr id="238" name="Group 238"/>
            <p:cNvGrpSpPr/>
            <p:nvPr/>
          </p:nvGrpSpPr>
          <p:grpSpPr>
            <a:xfrm>
              <a:off x="5002959" y="5537438"/>
              <a:ext cx="1610403" cy="685783"/>
              <a:chOff x="0" y="0"/>
              <a:chExt cx="335546" cy="142891"/>
            </a:xfrm>
          </p:grpSpPr>
          <p:sp>
            <p:nvSpPr>
              <p:cNvPr id="239" name="Freeform 239"/>
              <p:cNvSpPr/>
              <p:nvPr/>
            </p:nvSpPr>
            <p:spPr>
              <a:xfrm>
                <a:off x="0" y="0"/>
                <a:ext cx="335546" cy="142891"/>
              </a:xfrm>
              <a:custGeom>
                <a:avLst/>
                <a:gdLst/>
                <a:ahLst/>
                <a:cxnLst/>
                <a:rect l="l" t="t" r="r" b="b"/>
                <a:pathLst>
                  <a:path w="335546" h="142891">
                    <a:moveTo>
                      <a:pt x="0" y="0"/>
                    </a:moveTo>
                    <a:lnTo>
                      <a:pt x="335546" y="0"/>
                    </a:lnTo>
                    <a:lnTo>
                      <a:pt x="335546" y="142891"/>
                    </a:lnTo>
                    <a:lnTo>
                      <a:pt x="0" y="142891"/>
                    </a:lnTo>
                    <a:close/>
                  </a:path>
                </a:pathLst>
              </a:custGeom>
              <a:solidFill>
                <a:srgbClr val="F6F6F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TextBox 240"/>
              <p:cNvSpPr txBox="1"/>
              <p:nvPr/>
            </p:nvSpPr>
            <p:spPr>
              <a:xfrm>
                <a:off x="0" y="-38100"/>
                <a:ext cx="335546" cy="180991"/>
              </a:xfrm>
              <a:prstGeom prst="rect">
                <a:avLst/>
              </a:prstGeom>
            </p:spPr>
            <p:txBody>
              <a:bodyPr lIns="48159" tIns="48159" rIns="48159" bIns="48159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>
                    <a:solidFill>
                      <a:srgbClr val="000000"/>
                    </a:solidFill>
                    <a:latin typeface="Open Sans"/>
                  </a:rPr>
                  <a:t>$213.00</a:t>
                </a:r>
              </a:p>
            </p:txBody>
          </p:sp>
        </p:grpSp>
        <p:grpSp>
          <p:nvGrpSpPr>
            <p:cNvPr id="241" name="Group 241"/>
            <p:cNvGrpSpPr/>
            <p:nvPr/>
          </p:nvGrpSpPr>
          <p:grpSpPr>
            <a:xfrm>
              <a:off x="5002959" y="0"/>
              <a:ext cx="1610403" cy="685783"/>
              <a:chOff x="0" y="0"/>
              <a:chExt cx="335546" cy="142891"/>
            </a:xfrm>
          </p:grpSpPr>
          <p:sp>
            <p:nvSpPr>
              <p:cNvPr id="242" name="Freeform 242"/>
              <p:cNvSpPr/>
              <p:nvPr/>
            </p:nvSpPr>
            <p:spPr>
              <a:xfrm>
                <a:off x="0" y="0"/>
                <a:ext cx="335546" cy="142891"/>
              </a:xfrm>
              <a:custGeom>
                <a:avLst/>
                <a:gdLst/>
                <a:ahLst/>
                <a:cxnLst/>
                <a:rect l="l" t="t" r="r" b="b"/>
                <a:pathLst>
                  <a:path w="335546" h="142891">
                    <a:moveTo>
                      <a:pt x="0" y="0"/>
                    </a:moveTo>
                    <a:lnTo>
                      <a:pt x="335546" y="0"/>
                    </a:lnTo>
                    <a:lnTo>
                      <a:pt x="335546" y="142891"/>
                    </a:lnTo>
                    <a:lnTo>
                      <a:pt x="0" y="142891"/>
                    </a:lnTo>
                    <a:close/>
                  </a:path>
                </a:pathLst>
              </a:custGeom>
              <a:solidFill>
                <a:srgbClr val="F6F6F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TextBox 243"/>
              <p:cNvSpPr txBox="1"/>
              <p:nvPr/>
            </p:nvSpPr>
            <p:spPr>
              <a:xfrm>
                <a:off x="0" y="-38100"/>
                <a:ext cx="335546" cy="180991"/>
              </a:xfrm>
              <a:prstGeom prst="rect">
                <a:avLst/>
              </a:prstGeom>
            </p:spPr>
            <p:txBody>
              <a:bodyPr lIns="48159" tIns="48159" rIns="48159" bIns="48159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>
                    <a:solidFill>
                      <a:srgbClr val="000000"/>
                    </a:solidFill>
                    <a:latin typeface="Open Sans"/>
                  </a:rPr>
                  <a:t>$195.00</a:t>
                </a:r>
              </a:p>
            </p:txBody>
          </p:sp>
        </p:grpSp>
        <p:grpSp>
          <p:nvGrpSpPr>
            <p:cNvPr id="244" name="Group 244"/>
            <p:cNvGrpSpPr/>
            <p:nvPr/>
          </p:nvGrpSpPr>
          <p:grpSpPr>
            <a:xfrm>
              <a:off x="5002959" y="922730"/>
              <a:ext cx="1610403" cy="685783"/>
              <a:chOff x="0" y="0"/>
              <a:chExt cx="335546" cy="142891"/>
            </a:xfrm>
          </p:grpSpPr>
          <p:sp>
            <p:nvSpPr>
              <p:cNvPr id="245" name="Freeform 245"/>
              <p:cNvSpPr/>
              <p:nvPr/>
            </p:nvSpPr>
            <p:spPr>
              <a:xfrm>
                <a:off x="0" y="0"/>
                <a:ext cx="335546" cy="142891"/>
              </a:xfrm>
              <a:custGeom>
                <a:avLst/>
                <a:gdLst/>
                <a:ahLst/>
                <a:cxnLst/>
                <a:rect l="l" t="t" r="r" b="b"/>
                <a:pathLst>
                  <a:path w="335546" h="142891">
                    <a:moveTo>
                      <a:pt x="0" y="0"/>
                    </a:moveTo>
                    <a:lnTo>
                      <a:pt x="335546" y="0"/>
                    </a:lnTo>
                    <a:lnTo>
                      <a:pt x="335546" y="142891"/>
                    </a:lnTo>
                    <a:lnTo>
                      <a:pt x="0" y="14289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TextBox 246"/>
              <p:cNvSpPr txBox="1"/>
              <p:nvPr/>
            </p:nvSpPr>
            <p:spPr>
              <a:xfrm>
                <a:off x="0" y="-38100"/>
                <a:ext cx="335546" cy="180991"/>
              </a:xfrm>
              <a:prstGeom prst="rect">
                <a:avLst/>
              </a:prstGeom>
            </p:spPr>
            <p:txBody>
              <a:bodyPr lIns="48159" tIns="48159" rIns="48159" bIns="48159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>
                    <a:solidFill>
                      <a:srgbClr val="000000"/>
                    </a:solidFill>
                    <a:latin typeface="Open Sans"/>
                  </a:rPr>
                  <a:t>$336.00</a:t>
                </a:r>
              </a:p>
            </p:txBody>
          </p:sp>
        </p:grpSp>
        <p:grpSp>
          <p:nvGrpSpPr>
            <p:cNvPr id="247" name="Group 247"/>
            <p:cNvGrpSpPr/>
            <p:nvPr/>
          </p:nvGrpSpPr>
          <p:grpSpPr>
            <a:xfrm>
              <a:off x="5002959" y="6460168"/>
              <a:ext cx="1610403" cy="685783"/>
              <a:chOff x="0" y="0"/>
              <a:chExt cx="335546" cy="142891"/>
            </a:xfrm>
          </p:grpSpPr>
          <p:sp>
            <p:nvSpPr>
              <p:cNvPr id="248" name="Freeform 248"/>
              <p:cNvSpPr/>
              <p:nvPr/>
            </p:nvSpPr>
            <p:spPr>
              <a:xfrm>
                <a:off x="0" y="0"/>
                <a:ext cx="335546" cy="142891"/>
              </a:xfrm>
              <a:custGeom>
                <a:avLst/>
                <a:gdLst/>
                <a:ahLst/>
                <a:cxnLst/>
                <a:rect l="l" t="t" r="r" b="b"/>
                <a:pathLst>
                  <a:path w="335546" h="142891">
                    <a:moveTo>
                      <a:pt x="0" y="0"/>
                    </a:moveTo>
                    <a:lnTo>
                      <a:pt x="335546" y="0"/>
                    </a:lnTo>
                    <a:lnTo>
                      <a:pt x="335546" y="142891"/>
                    </a:lnTo>
                    <a:lnTo>
                      <a:pt x="0" y="14289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TextBox 249"/>
              <p:cNvSpPr txBox="1"/>
              <p:nvPr/>
            </p:nvSpPr>
            <p:spPr>
              <a:xfrm>
                <a:off x="0" y="-38100"/>
                <a:ext cx="335546" cy="180991"/>
              </a:xfrm>
              <a:prstGeom prst="rect">
                <a:avLst/>
              </a:prstGeom>
            </p:spPr>
            <p:txBody>
              <a:bodyPr lIns="48159" tIns="48159" rIns="48159" bIns="48159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>
                    <a:solidFill>
                      <a:srgbClr val="000000"/>
                    </a:solidFill>
                    <a:latin typeface="Open Sans"/>
                  </a:rPr>
                  <a:t>$167.00</a:t>
                </a:r>
              </a:p>
            </p:txBody>
          </p:sp>
        </p:grpSp>
        <p:grpSp>
          <p:nvGrpSpPr>
            <p:cNvPr id="250" name="Group 250"/>
            <p:cNvGrpSpPr/>
            <p:nvPr/>
          </p:nvGrpSpPr>
          <p:grpSpPr>
            <a:xfrm>
              <a:off x="7055214" y="3694984"/>
              <a:ext cx="1610403" cy="685783"/>
              <a:chOff x="0" y="0"/>
              <a:chExt cx="335546" cy="142891"/>
            </a:xfrm>
          </p:grpSpPr>
          <p:sp>
            <p:nvSpPr>
              <p:cNvPr id="251" name="Freeform 251"/>
              <p:cNvSpPr/>
              <p:nvPr/>
            </p:nvSpPr>
            <p:spPr>
              <a:xfrm>
                <a:off x="0" y="0"/>
                <a:ext cx="335546" cy="142891"/>
              </a:xfrm>
              <a:custGeom>
                <a:avLst/>
                <a:gdLst/>
                <a:ahLst/>
                <a:cxnLst/>
                <a:rect l="l" t="t" r="r" b="b"/>
                <a:pathLst>
                  <a:path w="335546" h="142891">
                    <a:moveTo>
                      <a:pt x="0" y="0"/>
                    </a:moveTo>
                    <a:lnTo>
                      <a:pt x="335546" y="0"/>
                    </a:lnTo>
                    <a:lnTo>
                      <a:pt x="335546" y="142891"/>
                    </a:lnTo>
                    <a:lnTo>
                      <a:pt x="0" y="142891"/>
                    </a:lnTo>
                    <a:close/>
                  </a:path>
                </a:pathLst>
              </a:custGeom>
              <a:solidFill>
                <a:srgbClr val="F6F6F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TextBox 252"/>
              <p:cNvSpPr txBox="1"/>
              <p:nvPr/>
            </p:nvSpPr>
            <p:spPr>
              <a:xfrm>
                <a:off x="0" y="-38100"/>
                <a:ext cx="335546" cy="180991"/>
              </a:xfrm>
              <a:prstGeom prst="rect">
                <a:avLst/>
              </a:prstGeom>
            </p:spPr>
            <p:txBody>
              <a:bodyPr lIns="48159" tIns="48159" rIns="48159" bIns="48159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>
                    <a:solidFill>
                      <a:srgbClr val="000000"/>
                    </a:solidFill>
                    <a:latin typeface="Open Sans"/>
                  </a:rPr>
                  <a:t>$10.00</a:t>
                </a:r>
              </a:p>
            </p:txBody>
          </p:sp>
        </p:grpSp>
        <p:grpSp>
          <p:nvGrpSpPr>
            <p:cNvPr id="253" name="Group 253"/>
            <p:cNvGrpSpPr/>
            <p:nvPr/>
          </p:nvGrpSpPr>
          <p:grpSpPr>
            <a:xfrm>
              <a:off x="7055214" y="2772254"/>
              <a:ext cx="1610403" cy="685783"/>
              <a:chOff x="0" y="0"/>
              <a:chExt cx="335546" cy="142891"/>
            </a:xfrm>
          </p:grpSpPr>
          <p:sp>
            <p:nvSpPr>
              <p:cNvPr id="254" name="Freeform 254"/>
              <p:cNvSpPr/>
              <p:nvPr/>
            </p:nvSpPr>
            <p:spPr>
              <a:xfrm>
                <a:off x="0" y="0"/>
                <a:ext cx="335546" cy="142891"/>
              </a:xfrm>
              <a:custGeom>
                <a:avLst/>
                <a:gdLst/>
                <a:ahLst/>
                <a:cxnLst/>
                <a:rect l="l" t="t" r="r" b="b"/>
                <a:pathLst>
                  <a:path w="335546" h="142891">
                    <a:moveTo>
                      <a:pt x="0" y="0"/>
                    </a:moveTo>
                    <a:lnTo>
                      <a:pt x="335546" y="0"/>
                    </a:lnTo>
                    <a:lnTo>
                      <a:pt x="335546" y="142891"/>
                    </a:lnTo>
                    <a:lnTo>
                      <a:pt x="0" y="14289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" name="TextBox 255"/>
              <p:cNvSpPr txBox="1"/>
              <p:nvPr/>
            </p:nvSpPr>
            <p:spPr>
              <a:xfrm>
                <a:off x="0" y="-38100"/>
                <a:ext cx="335546" cy="180991"/>
              </a:xfrm>
              <a:prstGeom prst="rect">
                <a:avLst/>
              </a:prstGeom>
            </p:spPr>
            <p:txBody>
              <a:bodyPr lIns="48159" tIns="48159" rIns="48159" bIns="48159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>
                    <a:solidFill>
                      <a:srgbClr val="000000"/>
                    </a:solidFill>
                    <a:latin typeface="Open Sans"/>
                  </a:rPr>
                  <a:t>$10.00</a:t>
                </a:r>
              </a:p>
            </p:txBody>
          </p:sp>
        </p:grpSp>
        <p:grpSp>
          <p:nvGrpSpPr>
            <p:cNvPr id="256" name="Group 256"/>
            <p:cNvGrpSpPr/>
            <p:nvPr/>
          </p:nvGrpSpPr>
          <p:grpSpPr>
            <a:xfrm>
              <a:off x="7055214" y="1849523"/>
              <a:ext cx="1610403" cy="685783"/>
              <a:chOff x="0" y="0"/>
              <a:chExt cx="335546" cy="142891"/>
            </a:xfrm>
          </p:grpSpPr>
          <p:sp>
            <p:nvSpPr>
              <p:cNvPr id="257" name="Freeform 257"/>
              <p:cNvSpPr/>
              <p:nvPr/>
            </p:nvSpPr>
            <p:spPr>
              <a:xfrm>
                <a:off x="0" y="0"/>
                <a:ext cx="335546" cy="142891"/>
              </a:xfrm>
              <a:custGeom>
                <a:avLst/>
                <a:gdLst/>
                <a:ahLst/>
                <a:cxnLst/>
                <a:rect l="l" t="t" r="r" b="b"/>
                <a:pathLst>
                  <a:path w="335546" h="142891">
                    <a:moveTo>
                      <a:pt x="0" y="0"/>
                    </a:moveTo>
                    <a:lnTo>
                      <a:pt x="335546" y="0"/>
                    </a:lnTo>
                    <a:lnTo>
                      <a:pt x="335546" y="142891"/>
                    </a:lnTo>
                    <a:lnTo>
                      <a:pt x="0" y="142891"/>
                    </a:lnTo>
                    <a:close/>
                  </a:path>
                </a:pathLst>
              </a:custGeom>
              <a:solidFill>
                <a:srgbClr val="F6F6F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TextBox 258"/>
              <p:cNvSpPr txBox="1"/>
              <p:nvPr/>
            </p:nvSpPr>
            <p:spPr>
              <a:xfrm>
                <a:off x="0" y="-38100"/>
                <a:ext cx="335546" cy="180991"/>
              </a:xfrm>
              <a:prstGeom prst="rect">
                <a:avLst/>
              </a:prstGeom>
            </p:spPr>
            <p:txBody>
              <a:bodyPr lIns="48159" tIns="48159" rIns="48159" bIns="48159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>
                    <a:solidFill>
                      <a:srgbClr val="000000"/>
                    </a:solidFill>
                    <a:latin typeface="Open Sans"/>
                  </a:rPr>
                  <a:t>$10.00</a:t>
                </a:r>
              </a:p>
            </p:txBody>
          </p:sp>
        </p:grpSp>
        <p:grpSp>
          <p:nvGrpSpPr>
            <p:cNvPr id="259" name="Group 259"/>
            <p:cNvGrpSpPr/>
            <p:nvPr/>
          </p:nvGrpSpPr>
          <p:grpSpPr>
            <a:xfrm>
              <a:off x="7055310" y="4617715"/>
              <a:ext cx="1610403" cy="685783"/>
              <a:chOff x="0" y="0"/>
              <a:chExt cx="335546" cy="142891"/>
            </a:xfrm>
          </p:grpSpPr>
          <p:sp>
            <p:nvSpPr>
              <p:cNvPr id="260" name="Freeform 260"/>
              <p:cNvSpPr/>
              <p:nvPr/>
            </p:nvSpPr>
            <p:spPr>
              <a:xfrm>
                <a:off x="0" y="0"/>
                <a:ext cx="335546" cy="142891"/>
              </a:xfrm>
              <a:custGeom>
                <a:avLst/>
                <a:gdLst/>
                <a:ahLst/>
                <a:cxnLst/>
                <a:rect l="l" t="t" r="r" b="b"/>
                <a:pathLst>
                  <a:path w="335546" h="142891">
                    <a:moveTo>
                      <a:pt x="0" y="0"/>
                    </a:moveTo>
                    <a:lnTo>
                      <a:pt x="335546" y="0"/>
                    </a:lnTo>
                    <a:lnTo>
                      <a:pt x="335546" y="142891"/>
                    </a:lnTo>
                    <a:lnTo>
                      <a:pt x="0" y="14289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" name="TextBox 261"/>
              <p:cNvSpPr txBox="1"/>
              <p:nvPr/>
            </p:nvSpPr>
            <p:spPr>
              <a:xfrm>
                <a:off x="0" y="-38100"/>
                <a:ext cx="335546" cy="180991"/>
              </a:xfrm>
              <a:prstGeom prst="rect">
                <a:avLst/>
              </a:prstGeom>
            </p:spPr>
            <p:txBody>
              <a:bodyPr lIns="48159" tIns="48159" rIns="48159" bIns="48159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>
                    <a:solidFill>
                      <a:srgbClr val="000000"/>
                    </a:solidFill>
                    <a:latin typeface="Open Sans"/>
                  </a:rPr>
                  <a:t>$10.00</a:t>
                </a:r>
              </a:p>
            </p:txBody>
          </p:sp>
        </p:grpSp>
        <p:grpSp>
          <p:nvGrpSpPr>
            <p:cNvPr id="262" name="Group 262"/>
            <p:cNvGrpSpPr/>
            <p:nvPr/>
          </p:nvGrpSpPr>
          <p:grpSpPr>
            <a:xfrm>
              <a:off x="7055310" y="5537438"/>
              <a:ext cx="1610403" cy="685783"/>
              <a:chOff x="0" y="0"/>
              <a:chExt cx="335546" cy="142891"/>
            </a:xfrm>
          </p:grpSpPr>
          <p:sp>
            <p:nvSpPr>
              <p:cNvPr id="263" name="Freeform 263"/>
              <p:cNvSpPr/>
              <p:nvPr/>
            </p:nvSpPr>
            <p:spPr>
              <a:xfrm>
                <a:off x="0" y="0"/>
                <a:ext cx="335546" cy="142891"/>
              </a:xfrm>
              <a:custGeom>
                <a:avLst/>
                <a:gdLst/>
                <a:ahLst/>
                <a:cxnLst/>
                <a:rect l="l" t="t" r="r" b="b"/>
                <a:pathLst>
                  <a:path w="335546" h="142891">
                    <a:moveTo>
                      <a:pt x="0" y="0"/>
                    </a:moveTo>
                    <a:lnTo>
                      <a:pt x="335546" y="0"/>
                    </a:lnTo>
                    <a:lnTo>
                      <a:pt x="335546" y="142891"/>
                    </a:lnTo>
                    <a:lnTo>
                      <a:pt x="0" y="142891"/>
                    </a:lnTo>
                    <a:close/>
                  </a:path>
                </a:pathLst>
              </a:custGeom>
              <a:solidFill>
                <a:srgbClr val="F6F6F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" name="TextBox 264"/>
              <p:cNvSpPr txBox="1"/>
              <p:nvPr/>
            </p:nvSpPr>
            <p:spPr>
              <a:xfrm>
                <a:off x="0" y="-38100"/>
                <a:ext cx="335546" cy="180991"/>
              </a:xfrm>
              <a:prstGeom prst="rect">
                <a:avLst/>
              </a:prstGeom>
            </p:spPr>
            <p:txBody>
              <a:bodyPr lIns="48159" tIns="48159" rIns="48159" bIns="48159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>
                    <a:solidFill>
                      <a:srgbClr val="000000"/>
                    </a:solidFill>
                    <a:latin typeface="Open Sans"/>
                  </a:rPr>
                  <a:t>$10.00</a:t>
                </a:r>
              </a:p>
            </p:txBody>
          </p:sp>
        </p:grpSp>
        <p:grpSp>
          <p:nvGrpSpPr>
            <p:cNvPr id="265" name="Group 265"/>
            <p:cNvGrpSpPr/>
            <p:nvPr/>
          </p:nvGrpSpPr>
          <p:grpSpPr>
            <a:xfrm>
              <a:off x="7055310" y="0"/>
              <a:ext cx="1610403" cy="685783"/>
              <a:chOff x="0" y="0"/>
              <a:chExt cx="335546" cy="142891"/>
            </a:xfrm>
          </p:grpSpPr>
          <p:sp>
            <p:nvSpPr>
              <p:cNvPr id="266" name="Freeform 266"/>
              <p:cNvSpPr/>
              <p:nvPr/>
            </p:nvSpPr>
            <p:spPr>
              <a:xfrm>
                <a:off x="0" y="0"/>
                <a:ext cx="335546" cy="142891"/>
              </a:xfrm>
              <a:custGeom>
                <a:avLst/>
                <a:gdLst/>
                <a:ahLst/>
                <a:cxnLst/>
                <a:rect l="l" t="t" r="r" b="b"/>
                <a:pathLst>
                  <a:path w="335546" h="142891">
                    <a:moveTo>
                      <a:pt x="0" y="0"/>
                    </a:moveTo>
                    <a:lnTo>
                      <a:pt x="335546" y="0"/>
                    </a:lnTo>
                    <a:lnTo>
                      <a:pt x="335546" y="142891"/>
                    </a:lnTo>
                    <a:lnTo>
                      <a:pt x="0" y="142891"/>
                    </a:lnTo>
                    <a:close/>
                  </a:path>
                </a:pathLst>
              </a:custGeom>
              <a:solidFill>
                <a:srgbClr val="F6F6F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TextBox 267"/>
              <p:cNvSpPr txBox="1"/>
              <p:nvPr/>
            </p:nvSpPr>
            <p:spPr>
              <a:xfrm>
                <a:off x="0" y="-38100"/>
                <a:ext cx="335546" cy="180991"/>
              </a:xfrm>
              <a:prstGeom prst="rect">
                <a:avLst/>
              </a:prstGeom>
            </p:spPr>
            <p:txBody>
              <a:bodyPr lIns="48159" tIns="48159" rIns="48159" bIns="48159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>
                    <a:solidFill>
                      <a:srgbClr val="000000"/>
                    </a:solidFill>
                    <a:latin typeface="Open Sans"/>
                  </a:rPr>
                  <a:t>$10.00</a:t>
                </a:r>
              </a:p>
            </p:txBody>
          </p:sp>
        </p:grpSp>
        <p:grpSp>
          <p:nvGrpSpPr>
            <p:cNvPr id="268" name="Group 268"/>
            <p:cNvGrpSpPr/>
            <p:nvPr/>
          </p:nvGrpSpPr>
          <p:grpSpPr>
            <a:xfrm>
              <a:off x="7055310" y="922730"/>
              <a:ext cx="1610403" cy="685783"/>
              <a:chOff x="0" y="0"/>
              <a:chExt cx="335546" cy="142891"/>
            </a:xfrm>
          </p:grpSpPr>
          <p:sp>
            <p:nvSpPr>
              <p:cNvPr id="269" name="Freeform 269"/>
              <p:cNvSpPr/>
              <p:nvPr/>
            </p:nvSpPr>
            <p:spPr>
              <a:xfrm>
                <a:off x="0" y="0"/>
                <a:ext cx="335546" cy="142891"/>
              </a:xfrm>
              <a:custGeom>
                <a:avLst/>
                <a:gdLst/>
                <a:ahLst/>
                <a:cxnLst/>
                <a:rect l="l" t="t" r="r" b="b"/>
                <a:pathLst>
                  <a:path w="335546" h="142891">
                    <a:moveTo>
                      <a:pt x="0" y="0"/>
                    </a:moveTo>
                    <a:lnTo>
                      <a:pt x="335546" y="0"/>
                    </a:lnTo>
                    <a:lnTo>
                      <a:pt x="335546" y="142891"/>
                    </a:lnTo>
                    <a:lnTo>
                      <a:pt x="0" y="14289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" name="TextBox 270"/>
              <p:cNvSpPr txBox="1"/>
              <p:nvPr/>
            </p:nvSpPr>
            <p:spPr>
              <a:xfrm>
                <a:off x="0" y="-38100"/>
                <a:ext cx="335546" cy="180991"/>
              </a:xfrm>
              <a:prstGeom prst="rect">
                <a:avLst/>
              </a:prstGeom>
            </p:spPr>
            <p:txBody>
              <a:bodyPr lIns="48159" tIns="48159" rIns="48159" bIns="48159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>
                    <a:solidFill>
                      <a:srgbClr val="000000"/>
                    </a:solidFill>
                    <a:latin typeface="Open Sans"/>
                  </a:rPr>
                  <a:t>$10.00</a:t>
                </a:r>
              </a:p>
            </p:txBody>
          </p:sp>
        </p:grpSp>
        <p:grpSp>
          <p:nvGrpSpPr>
            <p:cNvPr id="271" name="Group 271"/>
            <p:cNvGrpSpPr/>
            <p:nvPr/>
          </p:nvGrpSpPr>
          <p:grpSpPr>
            <a:xfrm>
              <a:off x="7055310" y="6460168"/>
              <a:ext cx="1610403" cy="685783"/>
              <a:chOff x="0" y="0"/>
              <a:chExt cx="335546" cy="142891"/>
            </a:xfrm>
          </p:grpSpPr>
          <p:sp>
            <p:nvSpPr>
              <p:cNvPr id="272" name="Freeform 272"/>
              <p:cNvSpPr/>
              <p:nvPr/>
            </p:nvSpPr>
            <p:spPr>
              <a:xfrm>
                <a:off x="0" y="0"/>
                <a:ext cx="335546" cy="142891"/>
              </a:xfrm>
              <a:custGeom>
                <a:avLst/>
                <a:gdLst/>
                <a:ahLst/>
                <a:cxnLst/>
                <a:rect l="l" t="t" r="r" b="b"/>
                <a:pathLst>
                  <a:path w="335546" h="142891">
                    <a:moveTo>
                      <a:pt x="0" y="0"/>
                    </a:moveTo>
                    <a:lnTo>
                      <a:pt x="335546" y="0"/>
                    </a:lnTo>
                    <a:lnTo>
                      <a:pt x="335546" y="142891"/>
                    </a:lnTo>
                    <a:lnTo>
                      <a:pt x="0" y="14289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TextBox 273"/>
              <p:cNvSpPr txBox="1"/>
              <p:nvPr/>
            </p:nvSpPr>
            <p:spPr>
              <a:xfrm>
                <a:off x="0" y="-38100"/>
                <a:ext cx="335546" cy="180991"/>
              </a:xfrm>
              <a:prstGeom prst="rect">
                <a:avLst/>
              </a:prstGeom>
            </p:spPr>
            <p:txBody>
              <a:bodyPr lIns="48159" tIns="48159" rIns="48159" bIns="48159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>
                    <a:solidFill>
                      <a:srgbClr val="000000"/>
                    </a:solidFill>
                    <a:latin typeface="Open Sans"/>
                  </a:rPr>
                  <a:t>$10.00</a:t>
                </a:r>
              </a:p>
            </p:txBody>
          </p:sp>
        </p:grpSp>
        <p:grpSp>
          <p:nvGrpSpPr>
            <p:cNvPr id="274" name="Group 274"/>
            <p:cNvGrpSpPr/>
            <p:nvPr/>
          </p:nvGrpSpPr>
          <p:grpSpPr>
            <a:xfrm>
              <a:off x="9107565" y="3694984"/>
              <a:ext cx="1610403" cy="685783"/>
              <a:chOff x="0" y="0"/>
              <a:chExt cx="335546" cy="142891"/>
            </a:xfrm>
          </p:grpSpPr>
          <p:sp>
            <p:nvSpPr>
              <p:cNvPr id="275" name="Freeform 275"/>
              <p:cNvSpPr/>
              <p:nvPr/>
            </p:nvSpPr>
            <p:spPr>
              <a:xfrm>
                <a:off x="0" y="0"/>
                <a:ext cx="335546" cy="142891"/>
              </a:xfrm>
              <a:custGeom>
                <a:avLst/>
                <a:gdLst/>
                <a:ahLst/>
                <a:cxnLst/>
                <a:rect l="l" t="t" r="r" b="b"/>
                <a:pathLst>
                  <a:path w="335546" h="142891">
                    <a:moveTo>
                      <a:pt x="0" y="0"/>
                    </a:moveTo>
                    <a:lnTo>
                      <a:pt x="335546" y="0"/>
                    </a:lnTo>
                    <a:lnTo>
                      <a:pt x="335546" y="142891"/>
                    </a:lnTo>
                    <a:lnTo>
                      <a:pt x="0" y="142891"/>
                    </a:lnTo>
                    <a:close/>
                  </a:path>
                </a:pathLst>
              </a:custGeom>
              <a:solidFill>
                <a:srgbClr val="F6F6F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TextBox 276"/>
              <p:cNvSpPr txBox="1"/>
              <p:nvPr/>
            </p:nvSpPr>
            <p:spPr>
              <a:xfrm>
                <a:off x="0" y="-38100"/>
                <a:ext cx="335546" cy="180991"/>
              </a:xfrm>
              <a:prstGeom prst="rect">
                <a:avLst/>
              </a:prstGeom>
            </p:spPr>
            <p:txBody>
              <a:bodyPr lIns="48159" tIns="48159" rIns="48159" bIns="48159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>
                    <a:solidFill>
                      <a:srgbClr val="000000"/>
                    </a:solidFill>
                    <a:latin typeface="Open Sans"/>
                  </a:rPr>
                  <a:t>$340.00</a:t>
                </a:r>
              </a:p>
            </p:txBody>
          </p:sp>
        </p:grpSp>
        <p:grpSp>
          <p:nvGrpSpPr>
            <p:cNvPr id="277" name="Group 277"/>
            <p:cNvGrpSpPr/>
            <p:nvPr/>
          </p:nvGrpSpPr>
          <p:grpSpPr>
            <a:xfrm>
              <a:off x="9107565" y="2772254"/>
              <a:ext cx="1610403" cy="685783"/>
              <a:chOff x="0" y="0"/>
              <a:chExt cx="335546" cy="142891"/>
            </a:xfrm>
          </p:grpSpPr>
          <p:sp>
            <p:nvSpPr>
              <p:cNvPr id="278" name="Freeform 278"/>
              <p:cNvSpPr/>
              <p:nvPr/>
            </p:nvSpPr>
            <p:spPr>
              <a:xfrm>
                <a:off x="0" y="0"/>
                <a:ext cx="335546" cy="142891"/>
              </a:xfrm>
              <a:custGeom>
                <a:avLst/>
                <a:gdLst/>
                <a:ahLst/>
                <a:cxnLst/>
                <a:rect l="l" t="t" r="r" b="b"/>
                <a:pathLst>
                  <a:path w="335546" h="142891">
                    <a:moveTo>
                      <a:pt x="0" y="0"/>
                    </a:moveTo>
                    <a:lnTo>
                      <a:pt x="335546" y="0"/>
                    </a:lnTo>
                    <a:lnTo>
                      <a:pt x="335546" y="142891"/>
                    </a:lnTo>
                    <a:lnTo>
                      <a:pt x="0" y="14289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" name="TextBox 279"/>
              <p:cNvSpPr txBox="1"/>
              <p:nvPr/>
            </p:nvSpPr>
            <p:spPr>
              <a:xfrm>
                <a:off x="0" y="-38100"/>
                <a:ext cx="335546" cy="180991"/>
              </a:xfrm>
              <a:prstGeom prst="rect">
                <a:avLst/>
              </a:prstGeom>
            </p:spPr>
            <p:txBody>
              <a:bodyPr lIns="48159" tIns="48159" rIns="48159" bIns="48159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>
                    <a:solidFill>
                      <a:srgbClr val="000000"/>
                    </a:solidFill>
                    <a:latin typeface="Open Sans"/>
                  </a:rPr>
                  <a:t>$286.00</a:t>
                </a:r>
              </a:p>
            </p:txBody>
          </p:sp>
        </p:grpSp>
        <p:grpSp>
          <p:nvGrpSpPr>
            <p:cNvPr id="280" name="Group 280"/>
            <p:cNvGrpSpPr/>
            <p:nvPr/>
          </p:nvGrpSpPr>
          <p:grpSpPr>
            <a:xfrm>
              <a:off x="9107565" y="1849523"/>
              <a:ext cx="1610403" cy="685783"/>
              <a:chOff x="0" y="0"/>
              <a:chExt cx="335546" cy="142891"/>
            </a:xfrm>
          </p:grpSpPr>
          <p:sp>
            <p:nvSpPr>
              <p:cNvPr id="281" name="Freeform 281"/>
              <p:cNvSpPr/>
              <p:nvPr/>
            </p:nvSpPr>
            <p:spPr>
              <a:xfrm>
                <a:off x="0" y="0"/>
                <a:ext cx="335546" cy="142891"/>
              </a:xfrm>
              <a:custGeom>
                <a:avLst/>
                <a:gdLst/>
                <a:ahLst/>
                <a:cxnLst/>
                <a:rect l="l" t="t" r="r" b="b"/>
                <a:pathLst>
                  <a:path w="335546" h="142891">
                    <a:moveTo>
                      <a:pt x="0" y="0"/>
                    </a:moveTo>
                    <a:lnTo>
                      <a:pt x="335546" y="0"/>
                    </a:lnTo>
                    <a:lnTo>
                      <a:pt x="335546" y="142891"/>
                    </a:lnTo>
                    <a:lnTo>
                      <a:pt x="0" y="142891"/>
                    </a:lnTo>
                    <a:close/>
                  </a:path>
                </a:pathLst>
              </a:custGeom>
              <a:solidFill>
                <a:srgbClr val="F6F6F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" name="TextBox 282"/>
              <p:cNvSpPr txBox="1"/>
              <p:nvPr/>
            </p:nvSpPr>
            <p:spPr>
              <a:xfrm>
                <a:off x="0" y="-38100"/>
                <a:ext cx="335546" cy="180991"/>
              </a:xfrm>
              <a:prstGeom prst="rect">
                <a:avLst/>
              </a:prstGeom>
            </p:spPr>
            <p:txBody>
              <a:bodyPr lIns="48159" tIns="48159" rIns="48159" bIns="48159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>
                    <a:solidFill>
                      <a:srgbClr val="000000"/>
                    </a:solidFill>
                    <a:latin typeface="Open Sans"/>
                  </a:rPr>
                  <a:t>$242.00</a:t>
                </a:r>
              </a:p>
            </p:txBody>
          </p:sp>
        </p:grpSp>
        <p:grpSp>
          <p:nvGrpSpPr>
            <p:cNvPr id="283" name="Group 283"/>
            <p:cNvGrpSpPr/>
            <p:nvPr/>
          </p:nvGrpSpPr>
          <p:grpSpPr>
            <a:xfrm>
              <a:off x="9107661" y="4617715"/>
              <a:ext cx="1610403" cy="685783"/>
              <a:chOff x="0" y="0"/>
              <a:chExt cx="335546" cy="142891"/>
            </a:xfrm>
          </p:grpSpPr>
          <p:sp>
            <p:nvSpPr>
              <p:cNvPr id="284" name="Freeform 284"/>
              <p:cNvSpPr/>
              <p:nvPr/>
            </p:nvSpPr>
            <p:spPr>
              <a:xfrm>
                <a:off x="0" y="0"/>
                <a:ext cx="335546" cy="142891"/>
              </a:xfrm>
              <a:custGeom>
                <a:avLst/>
                <a:gdLst/>
                <a:ahLst/>
                <a:cxnLst/>
                <a:rect l="l" t="t" r="r" b="b"/>
                <a:pathLst>
                  <a:path w="335546" h="142891">
                    <a:moveTo>
                      <a:pt x="0" y="0"/>
                    </a:moveTo>
                    <a:lnTo>
                      <a:pt x="335546" y="0"/>
                    </a:lnTo>
                    <a:lnTo>
                      <a:pt x="335546" y="142891"/>
                    </a:lnTo>
                    <a:lnTo>
                      <a:pt x="0" y="14289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" name="TextBox 285"/>
              <p:cNvSpPr txBox="1"/>
              <p:nvPr/>
            </p:nvSpPr>
            <p:spPr>
              <a:xfrm>
                <a:off x="0" y="-38100"/>
                <a:ext cx="335546" cy="180991"/>
              </a:xfrm>
              <a:prstGeom prst="rect">
                <a:avLst/>
              </a:prstGeom>
            </p:spPr>
            <p:txBody>
              <a:bodyPr lIns="48159" tIns="48159" rIns="48159" bIns="48159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>
                    <a:solidFill>
                      <a:srgbClr val="000000"/>
                    </a:solidFill>
                    <a:latin typeface="Open Sans"/>
                  </a:rPr>
                  <a:t>$263.00</a:t>
                </a:r>
              </a:p>
            </p:txBody>
          </p:sp>
        </p:grpSp>
        <p:grpSp>
          <p:nvGrpSpPr>
            <p:cNvPr id="286" name="Group 286"/>
            <p:cNvGrpSpPr/>
            <p:nvPr/>
          </p:nvGrpSpPr>
          <p:grpSpPr>
            <a:xfrm>
              <a:off x="9107661" y="5537438"/>
              <a:ext cx="1610403" cy="685783"/>
              <a:chOff x="0" y="0"/>
              <a:chExt cx="335546" cy="142891"/>
            </a:xfrm>
          </p:grpSpPr>
          <p:sp>
            <p:nvSpPr>
              <p:cNvPr id="287" name="Freeform 287"/>
              <p:cNvSpPr/>
              <p:nvPr/>
            </p:nvSpPr>
            <p:spPr>
              <a:xfrm>
                <a:off x="0" y="0"/>
                <a:ext cx="335546" cy="142891"/>
              </a:xfrm>
              <a:custGeom>
                <a:avLst/>
                <a:gdLst/>
                <a:ahLst/>
                <a:cxnLst/>
                <a:rect l="l" t="t" r="r" b="b"/>
                <a:pathLst>
                  <a:path w="335546" h="142891">
                    <a:moveTo>
                      <a:pt x="0" y="0"/>
                    </a:moveTo>
                    <a:lnTo>
                      <a:pt x="335546" y="0"/>
                    </a:lnTo>
                    <a:lnTo>
                      <a:pt x="335546" y="142891"/>
                    </a:lnTo>
                    <a:lnTo>
                      <a:pt x="0" y="142891"/>
                    </a:lnTo>
                    <a:close/>
                  </a:path>
                </a:pathLst>
              </a:custGeom>
              <a:solidFill>
                <a:srgbClr val="F6F6F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" name="TextBox 288"/>
              <p:cNvSpPr txBox="1"/>
              <p:nvPr/>
            </p:nvSpPr>
            <p:spPr>
              <a:xfrm>
                <a:off x="0" y="-38100"/>
                <a:ext cx="335546" cy="180991"/>
              </a:xfrm>
              <a:prstGeom prst="rect">
                <a:avLst/>
              </a:prstGeom>
            </p:spPr>
            <p:txBody>
              <a:bodyPr lIns="48159" tIns="48159" rIns="48159" bIns="48159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>
                    <a:solidFill>
                      <a:srgbClr val="000000"/>
                    </a:solidFill>
                    <a:latin typeface="Open Sans"/>
                  </a:rPr>
                  <a:t>$223.00</a:t>
                </a:r>
              </a:p>
            </p:txBody>
          </p:sp>
        </p:grpSp>
        <p:grpSp>
          <p:nvGrpSpPr>
            <p:cNvPr id="289" name="Group 289"/>
            <p:cNvGrpSpPr/>
            <p:nvPr/>
          </p:nvGrpSpPr>
          <p:grpSpPr>
            <a:xfrm>
              <a:off x="9107661" y="0"/>
              <a:ext cx="1610403" cy="685783"/>
              <a:chOff x="0" y="0"/>
              <a:chExt cx="335546" cy="142891"/>
            </a:xfrm>
          </p:grpSpPr>
          <p:sp>
            <p:nvSpPr>
              <p:cNvPr id="290" name="Freeform 290"/>
              <p:cNvSpPr/>
              <p:nvPr/>
            </p:nvSpPr>
            <p:spPr>
              <a:xfrm>
                <a:off x="0" y="0"/>
                <a:ext cx="335546" cy="142891"/>
              </a:xfrm>
              <a:custGeom>
                <a:avLst/>
                <a:gdLst/>
                <a:ahLst/>
                <a:cxnLst/>
                <a:rect l="l" t="t" r="r" b="b"/>
                <a:pathLst>
                  <a:path w="335546" h="142891">
                    <a:moveTo>
                      <a:pt x="0" y="0"/>
                    </a:moveTo>
                    <a:lnTo>
                      <a:pt x="335546" y="0"/>
                    </a:lnTo>
                    <a:lnTo>
                      <a:pt x="335546" y="142891"/>
                    </a:lnTo>
                    <a:lnTo>
                      <a:pt x="0" y="142891"/>
                    </a:lnTo>
                    <a:close/>
                  </a:path>
                </a:pathLst>
              </a:custGeom>
              <a:solidFill>
                <a:srgbClr val="F6F6F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" name="TextBox 291"/>
              <p:cNvSpPr txBox="1"/>
              <p:nvPr/>
            </p:nvSpPr>
            <p:spPr>
              <a:xfrm>
                <a:off x="0" y="-38100"/>
                <a:ext cx="335546" cy="180991"/>
              </a:xfrm>
              <a:prstGeom prst="rect">
                <a:avLst/>
              </a:prstGeom>
            </p:spPr>
            <p:txBody>
              <a:bodyPr lIns="48159" tIns="48159" rIns="48159" bIns="48159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>
                    <a:solidFill>
                      <a:srgbClr val="000000"/>
                    </a:solidFill>
                    <a:latin typeface="Open Sans"/>
                  </a:rPr>
                  <a:t>$205.00</a:t>
                </a:r>
              </a:p>
            </p:txBody>
          </p:sp>
        </p:grpSp>
        <p:grpSp>
          <p:nvGrpSpPr>
            <p:cNvPr id="292" name="Group 292"/>
            <p:cNvGrpSpPr/>
            <p:nvPr/>
          </p:nvGrpSpPr>
          <p:grpSpPr>
            <a:xfrm>
              <a:off x="9107661" y="922730"/>
              <a:ext cx="1610403" cy="685783"/>
              <a:chOff x="0" y="0"/>
              <a:chExt cx="335546" cy="142891"/>
            </a:xfrm>
          </p:grpSpPr>
          <p:sp>
            <p:nvSpPr>
              <p:cNvPr id="293" name="Freeform 293"/>
              <p:cNvSpPr/>
              <p:nvPr/>
            </p:nvSpPr>
            <p:spPr>
              <a:xfrm>
                <a:off x="0" y="0"/>
                <a:ext cx="335546" cy="142891"/>
              </a:xfrm>
              <a:custGeom>
                <a:avLst/>
                <a:gdLst/>
                <a:ahLst/>
                <a:cxnLst/>
                <a:rect l="l" t="t" r="r" b="b"/>
                <a:pathLst>
                  <a:path w="335546" h="142891">
                    <a:moveTo>
                      <a:pt x="0" y="0"/>
                    </a:moveTo>
                    <a:lnTo>
                      <a:pt x="335546" y="0"/>
                    </a:lnTo>
                    <a:lnTo>
                      <a:pt x="335546" y="142891"/>
                    </a:lnTo>
                    <a:lnTo>
                      <a:pt x="0" y="14289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" name="TextBox 294"/>
              <p:cNvSpPr txBox="1"/>
              <p:nvPr/>
            </p:nvSpPr>
            <p:spPr>
              <a:xfrm>
                <a:off x="0" y="-38100"/>
                <a:ext cx="335546" cy="180991"/>
              </a:xfrm>
              <a:prstGeom prst="rect">
                <a:avLst/>
              </a:prstGeom>
            </p:spPr>
            <p:txBody>
              <a:bodyPr lIns="48159" tIns="48159" rIns="48159" bIns="48159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>
                    <a:solidFill>
                      <a:srgbClr val="000000"/>
                    </a:solidFill>
                    <a:latin typeface="Open Sans"/>
                  </a:rPr>
                  <a:t>$346.00</a:t>
                </a:r>
              </a:p>
            </p:txBody>
          </p:sp>
        </p:grpSp>
        <p:grpSp>
          <p:nvGrpSpPr>
            <p:cNvPr id="295" name="Group 295"/>
            <p:cNvGrpSpPr/>
            <p:nvPr/>
          </p:nvGrpSpPr>
          <p:grpSpPr>
            <a:xfrm>
              <a:off x="9107661" y="6460168"/>
              <a:ext cx="1610403" cy="685783"/>
              <a:chOff x="0" y="0"/>
              <a:chExt cx="335546" cy="142891"/>
            </a:xfrm>
          </p:grpSpPr>
          <p:sp>
            <p:nvSpPr>
              <p:cNvPr id="296" name="Freeform 296"/>
              <p:cNvSpPr/>
              <p:nvPr/>
            </p:nvSpPr>
            <p:spPr>
              <a:xfrm>
                <a:off x="0" y="0"/>
                <a:ext cx="335546" cy="142891"/>
              </a:xfrm>
              <a:custGeom>
                <a:avLst/>
                <a:gdLst/>
                <a:ahLst/>
                <a:cxnLst/>
                <a:rect l="l" t="t" r="r" b="b"/>
                <a:pathLst>
                  <a:path w="335546" h="142891">
                    <a:moveTo>
                      <a:pt x="0" y="0"/>
                    </a:moveTo>
                    <a:lnTo>
                      <a:pt x="335546" y="0"/>
                    </a:lnTo>
                    <a:lnTo>
                      <a:pt x="335546" y="142891"/>
                    </a:lnTo>
                    <a:lnTo>
                      <a:pt x="0" y="14289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TextBox 297"/>
              <p:cNvSpPr txBox="1"/>
              <p:nvPr/>
            </p:nvSpPr>
            <p:spPr>
              <a:xfrm>
                <a:off x="0" y="-38100"/>
                <a:ext cx="335546" cy="180991"/>
              </a:xfrm>
              <a:prstGeom prst="rect">
                <a:avLst/>
              </a:prstGeom>
            </p:spPr>
            <p:txBody>
              <a:bodyPr lIns="48159" tIns="48159" rIns="48159" bIns="48159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>
                    <a:solidFill>
                      <a:srgbClr val="000000"/>
                    </a:solidFill>
                    <a:latin typeface="Open Sans"/>
                  </a:rPr>
                  <a:t>$177.00</a:t>
                </a:r>
              </a:p>
            </p:txBody>
          </p:sp>
        </p:grpSp>
      </p:grpSp>
      <p:grpSp>
        <p:nvGrpSpPr>
          <p:cNvPr id="298" name="Group 298"/>
          <p:cNvGrpSpPr/>
          <p:nvPr/>
        </p:nvGrpSpPr>
        <p:grpSpPr>
          <a:xfrm>
            <a:off x="346008" y="3275985"/>
            <a:ext cx="8420333" cy="637281"/>
            <a:chOff x="0" y="0"/>
            <a:chExt cx="2217701" cy="167844"/>
          </a:xfrm>
        </p:grpSpPr>
        <p:sp>
          <p:nvSpPr>
            <p:cNvPr id="299" name="Freeform 299"/>
            <p:cNvSpPr/>
            <p:nvPr/>
          </p:nvSpPr>
          <p:spPr>
            <a:xfrm>
              <a:off x="0" y="0"/>
              <a:ext cx="2217701" cy="167844"/>
            </a:xfrm>
            <a:custGeom>
              <a:avLst/>
              <a:gdLst/>
              <a:ahLst/>
              <a:cxnLst/>
              <a:rect l="l" t="t" r="r" b="b"/>
              <a:pathLst>
                <a:path w="2217701" h="167844">
                  <a:moveTo>
                    <a:pt x="9194" y="0"/>
                  </a:moveTo>
                  <a:lnTo>
                    <a:pt x="2208507" y="0"/>
                  </a:lnTo>
                  <a:cubicBezTo>
                    <a:pt x="2210945" y="0"/>
                    <a:pt x="2213284" y="969"/>
                    <a:pt x="2215008" y="2693"/>
                  </a:cubicBezTo>
                  <a:cubicBezTo>
                    <a:pt x="2216732" y="4417"/>
                    <a:pt x="2217701" y="6756"/>
                    <a:pt x="2217701" y="9194"/>
                  </a:cubicBezTo>
                  <a:lnTo>
                    <a:pt x="2217701" y="158649"/>
                  </a:lnTo>
                  <a:cubicBezTo>
                    <a:pt x="2217701" y="163727"/>
                    <a:pt x="2213585" y="167844"/>
                    <a:pt x="2208507" y="167844"/>
                  </a:cubicBezTo>
                  <a:lnTo>
                    <a:pt x="9194" y="167844"/>
                  </a:lnTo>
                  <a:cubicBezTo>
                    <a:pt x="6756" y="167844"/>
                    <a:pt x="4417" y="166875"/>
                    <a:pt x="2693" y="165151"/>
                  </a:cubicBezTo>
                  <a:cubicBezTo>
                    <a:pt x="969" y="163426"/>
                    <a:pt x="0" y="161088"/>
                    <a:pt x="0" y="158649"/>
                  </a:cubicBezTo>
                  <a:lnTo>
                    <a:pt x="0" y="9194"/>
                  </a:lnTo>
                  <a:cubicBezTo>
                    <a:pt x="0" y="6756"/>
                    <a:pt x="969" y="4417"/>
                    <a:pt x="2693" y="2693"/>
                  </a:cubicBezTo>
                  <a:cubicBezTo>
                    <a:pt x="4417" y="969"/>
                    <a:pt x="6756" y="0"/>
                    <a:pt x="9194" y="0"/>
                  </a:cubicBezTo>
                  <a:close/>
                </a:path>
              </a:pathLst>
            </a:custGeom>
            <a:solidFill>
              <a:srgbClr val="0073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TextBox 300"/>
            <p:cNvSpPr txBox="1"/>
            <p:nvPr/>
          </p:nvSpPr>
          <p:spPr>
            <a:xfrm>
              <a:off x="0" y="-38100"/>
              <a:ext cx="2217701" cy="2059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01" name="TextBox 301"/>
          <p:cNvSpPr txBox="1"/>
          <p:nvPr/>
        </p:nvSpPr>
        <p:spPr>
          <a:xfrm>
            <a:off x="588126" y="569328"/>
            <a:ext cx="8936874" cy="1374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140"/>
              </a:lnSpc>
            </a:pPr>
            <a:r>
              <a:rPr lang="en-US" sz="7957" dirty="0">
                <a:solidFill>
                  <a:srgbClr val="FFFFFF"/>
                </a:solidFill>
                <a:latin typeface="Stolzl 1"/>
              </a:rPr>
              <a:t>Agent Buy Rates</a:t>
            </a:r>
          </a:p>
        </p:txBody>
      </p:sp>
      <p:grpSp>
        <p:nvGrpSpPr>
          <p:cNvPr id="302" name="Group 302"/>
          <p:cNvGrpSpPr/>
          <p:nvPr/>
        </p:nvGrpSpPr>
        <p:grpSpPr>
          <a:xfrm>
            <a:off x="9144000" y="3275985"/>
            <a:ext cx="8420333" cy="637281"/>
            <a:chOff x="0" y="0"/>
            <a:chExt cx="2217701" cy="167844"/>
          </a:xfrm>
        </p:grpSpPr>
        <p:sp>
          <p:nvSpPr>
            <p:cNvPr id="303" name="Freeform 303"/>
            <p:cNvSpPr/>
            <p:nvPr/>
          </p:nvSpPr>
          <p:spPr>
            <a:xfrm>
              <a:off x="0" y="0"/>
              <a:ext cx="2217701" cy="167844"/>
            </a:xfrm>
            <a:custGeom>
              <a:avLst/>
              <a:gdLst/>
              <a:ahLst/>
              <a:cxnLst/>
              <a:rect l="l" t="t" r="r" b="b"/>
              <a:pathLst>
                <a:path w="2217701" h="167844">
                  <a:moveTo>
                    <a:pt x="9194" y="0"/>
                  </a:moveTo>
                  <a:lnTo>
                    <a:pt x="2208507" y="0"/>
                  </a:lnTo>
                  <a:cubicBezTo>
                    <a:pt x="2210945" y="0"/>
                    <a:pt x="2213284" y="969"/>
                    <a:pt x="2215008" y="2693"/>
                  </a:cubicBezTo>
                  <a:cubicBezTo>
                    <a:pt x="2216732" y="4417"/>
                    <a:pt x="2217701" y="6756"/>
                    <a:pt x="2217701" y="9194"/>
                  </a:cubicBezTo>
                  <a:lnTo>
                    <a:pt x="2217701" y="158649"/>
                  </a:lnTo>
                  <a:cubicBezTo>
                    <a:pt x="2217701" y="163727"/>
                    <a:pt x="2213585" y="167844"/>
                    <a:pt x="2208507" y="167844"/>
                  </a:cubicBezTo>
                  <a:lnTo>
                    <a:pt x="9194" y="167844"/>
                  </a:lnTo>
                  <a:cubicBezTo>
                    <a:pt x="6756" y="167844"/>
                    <a:pt x="4417" y="166875"/>
                    <a:pt x="2693" y="165151"/>
                  </a:cubicBezTo>
                  <a:cubicBezTo>
                    <a:pt x="969" y="163426"/>
                    <a:pt x="0" y="161088"/>
                    <a:pt x="0" y="158649"/>
                  </a:cubicBezTo>
                  <a:lnTo>
                    <a:pt x="0" y="9194"/>
                  </a:lnTo>
                  <a:cubicBezTo>
                    <a:pt x="0" y="6756"/>
                    <a:pt x="969" y="4417"/>
                    <a:pt x="2693" y="2693"/>
                  </a:cubicBezTo>
                  <a:cubicBezTo>
                    <a:pt x="4417" y="969"/>
                    <a:pt x="6756" y="0"/>
                    <a:pt x="9194" y="0"/>
                  </a:cubicBezTo>
                  <a:close/>
                </a:path>
              </a:pathLst>
            </a:custGeom>
            <a:solidFill>
              <a:srgbClr val="0073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4" name="TextBox 304"/>
            <p:cNvSpPr txBox="1"/>
            <p:nvPr/>
          </p:nvSpPr>
          <p:spPr>
            <a:xfrm>
              <a:off x="0" y="-38100"/>
              <a:ext cx="2217701" cy="2059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5" name="Group 305"/>
          <p:cNvGrpSpPr/>
          <p:nvPr/>
        </p:nvGrpSpPr>
        <p:grpSpPr>
          <a:xfrm>
            <a:off x="397319" y="3427704"/>
            <a:ext cx="17064738" cy="333844"/>
            <a:chOff x="0" y="0"/>
            <a:chExt cx="22752983" cy="445126"/>
          </a:xfrm>
        </p:grpSpPr>
        <p:sp>
          <p:nvSpPr>
            <p:cNvPr id="306" name="TextBox 306"/>
            <p:cNvSpPr txBox="1"/>
            <p:nvPr/>
          </p:nvSpPr>
          <p:spPr>
            <a:xfrm>
              <a:off x="2020784" y="-47625"/>
              <a:ext cx="2263584" cy="492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24"/>
                </a:lnSpc>
              </a:pPr>
              <a:r>
                <a:rPr lang="en-US" sz="2231">
                  <a:solidFill>
                    <a:srgbClr val="FFFFFF"/>
                  </a:solidFill>
                  <a:latin typeface="Stolzl 2"/>
                </a:rPr>
                <a:t>Terminal</a:t>
              </a:r>
            </a:p>
          </p:txBody>
        </p:sp>
        <p:sp>
          <p:nvSpPr>
            <p:cNvPr id="307" name="TextBox 307"/>
            <p:cNvSpPr txBox="1"/>
            <p:nvPr/>
          </p:nvSpPr>
          <p:spPr>
            <a:xfrm>
              <a:off x="0" y="-47625"/>
              <a:ext cx="1565250" cy="492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24"/>
                </a:lnSpc>
              </a:pPr>
              <a:r>
                <a:rPr lang="en-US" sz="2231">
                  <a:solidFill>
                    <a:srgbClr val="FFFFFF"/>
                  </a:solidFill>
                  <a:latin typeface="Stolzl 2"/>
                </a:rPr>
                <a:t>Brand</a:t>
              </a:r>
            </a:p>
          </p:txBody>
        </p:sp>
        <p:sp>
          <p:nvSpPr>
            <p:cNvPr id="308" name="TextBox 308"/>
            <p:cNvSpPr txBox="1"/>
            <p:nvPr/>
          </p:nvSpPr>
          <p:spPr>
            <a:xfrm>
              <a:off x="8805250" y="-47625"/>
              <a:ext cx="2158031" cy="492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124"/>
                </a:lnSpc>
                <a:spcBef>
                  <a:spcPct val="0"/>
                </a:spcBef>
              </a:pPr>
              <a:r>
                <a:rPr lang="en-US" sz="2231">
                  <a:solidFill>
                    <a:srgbClr val="FFFFFF"/>
                  </a:solidFill>
                  <a:latin typeface="Stolzl 2"/>
                </a:rPr>
                <a:t>Total </a:t>
              </a:r>
              <a:r>
                <a:rPr lang="en-US" sz="2231" u="none" strike="noStrike">
                  <a:solidFill>
                    <a:srgbClr val="FFFFFF"/>
                  </a:solidFill>
                  <a:latin typeface="Stolzl 2"/>
                </a:rPr>
                <a:t>Cost</a:t>
              </a:r>
            </a:p>
          </p:txBody>
        </p:sp>
        <p:sp>
          <p:nvSpPr>
            <p:cNvPr id="309" name="TextBox 309"/>
            <p:cNvSpPr txBox="1"/>
            <p:nvPr/>
          </p:nvSpPr>
          <p:spPr>
            <a:xfrm>
              <a:off x="6530220" y="-47625"/>
              <a:ext cx="1830530" cy="492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124"/>
                </a:lnSpc>
                <a:spcBef>
                  <a:spcPct val="0"/>
                </a:spcBef>
              </a:pPr>
              <a:r>
                <a:rPr lang="en-US" sz="2231">
                  <a:solidFill>
                    <a:srgbClr val="FFFFFF"/>
                  </a:solidFill>
                  <a:latin typeface="Stolzl 2"/>
                </a:rPr>
                <a:t>Injection</a:t>
              </a:r>
            </a:p>
          </p:txBody>
        </p:sp>
        <p:sp>
          <p:nvSpPr>
            <p:cNvPr id="310" name="TextBox 310"/>
            <p:cNvSpPr txBox="1"/>
            <p:nvPr/>
          </p:nvSpPr>
          <p:spPr>
            <a:xfrm>
              <a:off x="4728869" y="-47625"/>
              <a:ext cx="1241714" cy="492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124"/>
                </a:lnSpc>
                <a:spcBef>
                  <a:spcPct val="0"/>
                </a:spcBef>
              </a:pPr>
              <a:r>
                <a:rPr lang="en-US" sz="2231" u="none" strike="noStrike">
                  <a:solidFill>
                    <a:srgbClr val="FFFFFF"/>
                  </a:solidFill>
                  <a:latin typeface="Stolzl 2"/>
                </a:rPr>
                <a:t>Cost</a:t>
              </a:r>
            </a:p>
          </p:txBody>
        </p:sp>
        <p:sp>
          <p:nvSpPr>
            <p:cNvPr id="311" name="TextBox 311"/>
            <p:cNvSpPr txBox="1"/>
            <p:nvPr/>
          </p:nvSpPr>
          <p:spPr>
            <a:xfrm>
              <a:off x="13810486" y="-47625"/>
              <a:ext cx="2263584" cy="492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24"/>
                </a:lnSpc>
              </a:pPr>
              <a:r>
                <a:rPr lang="en-US" sz="2231">
                  <a:solidFill>
                    <a:srgbClr val="FFFFFF"/>
                  </a:solidFill>
                  <a:latin typeface="Stolzl 2"/>
                </a:rPr>
                <a:t>Terminal</a:t>
              </a:r>
            </a:p>
          </p:txBody>
        </p:sp>
        <p:sp>
          <p:nvSpPr>
            <p:cNvPr id="312" name="TextBox 312"/>
            <p:cNvSpPr txBox="1"/>
            <p:nvPr/>
          </p:nvSpPr>
          <p:spPr>
            <a:xfrm>
              <a:off x="11789702" y="-47625"/>
              <a:ext cx="1565250" cy="492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24"/>
                </a:lnSpc>
              </a:pPr>
              <a:r>
                <a:rPr lang="en-US" sz="2231">
                  <a:solidFill>
                    <a:srgbClr val="FFFFFF"/>
                  </a:solidFill>
                  <a:latin typeface="Stolzl 2"/>
                </a:rPr>
                <a:t>Brand</a:t>
              </a:r>
            </a:p>
          </p:txBody>
        </p:sp>
        <p:sp>
          <p:nvSpPr>
            <p:cNvPr id="313" name="TextBox 313"/>
            <p:cNvSpPr txBox="1"/>
            <p:nvPr/>
          </p:nvSpPr>
          <p:spPr>
            <a:xfrm>
              <a:off x="20594952" y="-47625"/>
              <a:ext cx="2158031" cy="492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124"/>
                </a:lnSpc>
                <a:spcBef>
                  <a:spcPct val="0"/>
                </a:spcBef>
              </a:pPr>
              <a:r>
                <a:rPr lang="en-US" sz="2231">
                  <a:solidFill>
                    <a:srgbClr val="FFFFFF"/>
                  </a:solidFill>
                  <a:latin typeface="Stolzl 2"/>
                </a:rPr>
                <a:t>Total </a:t>
              </a:r>
              <a:r>
                <a:rPr lang="en-US" sz="2231" u="none" strike="noStrike">
                  <a:solidFill>
                    <a:srgbClr val="FFFFFF"/>
                  </a:solidFill>
                  <a:latin typeface="Stolzl 2"/>
                </a:rPr>
                <a:t>Cost</a:t>
              </a:r>
            </a:p>
          </p:txBody>
        </p:sp>
        <p:sp>
          <p:nvSpPr>
            <p:cNvPr id="314" name="TextBox 314"/>
            <p:cNvSpPr txBox="1"/>
            <p:nvPr/>
          </p:nvSpPr>
          <p:spPr>
            <a:xfrm>
              <a:off x="18319922" y="-47625"/>
              <a:ext cx="1830530" cy="492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124"/>
                </a:lnSpc>
                <a:spcBef>
                  <a:spcPct val="0"/>
                </a:spcBef>
              </a:pPr>
              <a:r>
                <a:rPr lang="en-US" sz="2231">
                  <a:solidFill>
                    <a:srgbClr val="FFFFFF"/>
                  </a:solidFill>
                  <a:latin typeface="Stolzl 2"/>
                </a:rPr>
                <a:t>Injection</a:t>
              </a:r>
            </a:p>
          </p:txBody>
        </p:sp>
        <p:sp>
          <p:nvSpPr>
            <p:cNvPr id="315" name="TextBox 315"/>
            <p:cNvSpPr txBox="1"/>
            <p:nvPr/>
          </p:nvSpPr>
          <p:spPr>
            <a:xfrm>
              <a:off x="16518571" y="-47625"/>
              <a:ext cx="1241714" cy="492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124"/>
                </a:lnSpc>
                <a:spcBef>
                  <a:spcPct val="0"/>
                </a:spcBef>
              </a:pPr>
              <a:r>
                <a:rPr lang="en-US" sz="2231" u="none" strike="noStrike">
                  <a:solidFill>
                    <a:srgbClr val="FFFFFF"/>
                  </a:solidFill>
                  <a:latin typeface="Stolzl 2"/>
                </a:rPr>
                <a:t>Cost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10800"/>
          </a:xfrm>
          <a:custGeom>
            <a:avLst/>
            <a:gdLst/>
            <a:ahLst/>
            <a:cxnLst/>
            <a:rect l="l" t="t" r="r" b="b"/>
            <a:pathLst>
              <a:path w="18288000" h="10210800">
                <a:moveTo>
                  <a:pt x="0" y="0"/>
                </a:moveTo>
                <a:lnTo>
                  <a:pt x="18288000" y="0"/>
                </a:lnTo>
                <a:lnTo>
                  <a:pt x="18288000" y="10210800"/>
                </a:lnTo>
                <a:lnTo>
                  <a:pt x="0" y="10210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l="-12980" r="-1295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2084194" y="4045201"/>
            <a:ext cx="95250" cy="95250"/>
            <a:chOff x="0" y="0"/>
            <a:chExt cx="95250" cy="952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2084194" y="4550026"/>
            <a:ext cx="95250" cy="95250"/>
            <a:chOff x="0" y="0"/>
            <a:chExt cx="95250" cy="952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2084194" y="5054851"/>
            <a:ext cx="95250" cy="95250"/>
            <a:chOff x="0" y="0"/>
            <a:chExt cx="95250" cy="952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2084194" y="5559676"/>
            <a:ext cx="95250" cy="95250"/>
            <a:chOff x="0" y="0"/>
            <a:chExt cx="95250" cy="9525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2084194" y="6064501"/>
            <a:ext cx="95250" cy="95250"/>
            <a:chOff x="0" y="0"/>
            <a:chExt cx="95250" cy="9525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2084194" y="6569326"/>
            <a:ext cx="95250" cy="95250"/>
            <a:chOff x="0" y="0"/>
            <a:chExt cx="95250" cy="9525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2084194" y="7074151"/>
            <a:ext cx="95250" cy="95250"/>
            <a:chOff x="0" y="0"/>
            <a:chExt cx="95250" cy="952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2084194" y="7578976"/>
            <a:ext cx="95250" cy="95250"/>
            <a:chOff x="0" y="0"/>
            <a:chExt cx="95250" cy="952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2084194" y="8083801"/>
            <a:ext cx="95250" cy="95250"/>
            <a:chOff x="0" y="0"/>
            <a:chExt cx="95250" cy="9525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2084194" y="8588626"/>
            <a:ext cx="95250" cy="95250"/>
            <a:chOff x="0" y="0"/>
            <a:chExt cx="95250" cy="9525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Freeform 23"/>
          <p:cNvSpPr/>
          <p:nvPr/>
        </p:nvSpPr>
        <p:spPr>
          <a:xfrm>
            <a:off x="5485505" y="0"/>
            <a:ext cx="12802495" cy="8529361"/>
          </a:xfrm>
          <a:custGeom>
            <a:avLst/>
            <a:gdLst/>
            <a:ahLst/>
            <a:cxnLst/>
            <a:rect l="l" t="t" r="r" b="b"/>
            <a:pathLst>
              <a:path w="12802495" h="8529361">
                <a:moveTo>
                  <a:pt x="0" y="0"/>
                </a:moveTo>
                <a:lnTo>
                  <a:pt x="12802495" y="0"/>
                </a:lnTo>
                <a:lnTo>
                  <a:pt x="12802495" y="8529361"/>
                </a:lnTo>
                <a:lnTo>
                  <a:pt x="0" y="85293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0210" r="-3415" b="-2680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9651511" y="2170909"/>
            <a:ext cx="7610475" cy="6457950"/>
          </a:xfrm>
          <a:custGeom>
            <a:avLst/>
            <a:gdLst/>
            <a:ahLst/>
            <a:cxnLst/>
            <a:rect l="l" t="t" r="r" b="b"/>
            <a:pathLst>
              <a:path w="7610475" h="6457950">
                <a:moveTo>
                  <a:pt x="0" y="0"/>
                </a:moveTo>
                <a:lnTo>
                  <a:pt x="7610475" y="0"/>
                </a:lnTo>
                <a:lnTo>
                  <a:pt x="7610475" y="6457950"/>
                </a:lnTo>
                <a:lnTo>
                  <a:pt x="0" y="64579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1028700" y="3906517"/>
            <a:ext cx="495300" cy="495300"/>
          </a:xfrm>
          <a:custGeom>
            <a:avLst/>
            <a:gdLst/>
            <a:ahLst/>
            <a:cxnLst/>
            <a:rect l="l" t="t" r="r" b="b"/>
            <a:pathLst>
              <a:path w="495300" h="495300">
                <a:moveTo>
                  <a:pt x="0" y="0"/>
                </a:moveTo>
                <a:lnTo>
                  <a:pt x="495300" y="0"/>
                </a:lnTo>
                <a:lnTo>
                  <a:pt x="495300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TextBox 26"/>
          <p:cNvSpPr txBox="1"/>
          <p:nvPr/>
        </p:nvSpPr>
        <p:spPr>
          <a:xfrm>
            <a:off x="2334073" y="3785540"/>
            <a:ext cx="7307523" cy="5011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74"/>
              </a:lnSpc>
            </a:pPr>
            <a:r>
              <a:rPr lang="en-US" sz="2259" dirty="0">
                <a:solidFill>
                  <a:srgbClr val="000000"/>
                </a:solidFill>
                <a:latin typeface="Stolzl 1"/>
              </a:rPr>
              <a:t>Standalone terminal / 4” Touchscreen Wi-Fi/Ethernet connectivity</a:t>
            </a:r>
          </a:p>
          <a:p>
            <a:pPr algn="l">
              <a:lnSpc>
                <a:spcPts val="3974"/>
              </a:lnSpc>
            </a:pPr>
            <a:r>
              <a:rPr lang="en-US" sz="2259" dirty="0">
                <a:solidFill>
                  <a:srgbClr val="000000"/>
                </a:solidFill>
                <a:latin typeface="Stolzl 1"/>
              </a:rPr>
              <a:t>Magstripe, EMV &amp; Contactless capability </a:t>
            </a:r>
          </a:p>
          <a:p>
            <a:pPr algn="l">
              <a:lnSpc>
                <a:spcPts val="3974"/>
              </a:lnSpc>
            </a:pPr>
            <a:r>
              <a:rPr lang="en-US" sz="2259" dirty="0">
                <a:solidFill>
                  <a:srgbClr val="000000"/>
                </a:solidFill>
                <a:latin typeface="Stolzl 1"/>
              </a:rPr>
              <a:t>Can connect to an external pin-pad</a:t>
            </a:r>
          </a:p>
          <a:p>
            <a:pPr algn="l">
              <a:lnSpc>
                <a:spcPts val="3974"/>
              </a:lnSpc>
            </a:pPr>
            <a:r>
              <a:rPr lang="en-US" sz="2259" dirty="0">
                <a:solidFill>
                  <a:srgbClr val="000000"/>
                </a:solidFill>
                <a:latin typeface="Stolzl 1"/>
              </a:rPr>
              <a:t>Internal Printer</a:t>
            </a:r>
          </a:p>
          <a:p>
            <a:pPr algn="l">
              <a:lnSpc>
                <a:spcPts val="3974"/>
              </a:lnSpc>
            </a:pPr>
            <a:r>
              <a:rPr lang="en-US" sz="2259" dirty="0">
                <a:solidFill>
                  <a:srgbClr val="000000"/>
                </a:solidFill>
                <a:latin typeface="Stolzl 1"/>
              </a:rPr>
              <a:t>Cash Discount on both Credit/Debit </a:t>
            </a:r>
          </a:p>
          <a:p>
            <a:pPr algn="l">
              <a:lnSpc>
                <a:spcPts val="3974"/>
              </a:lnSpc>
            </a:pPr>
            <a:r>
              <a:rPr lang="en-US" sz="2259" dirty="0">
                <a:solidFill>
                  <a:srgbClr val="000000"/>
                </a:solidFill>
                <a:latin typeface="Stolzl 1"/>
              </a:rPr>
              <a:t>Can do tips at the time of sale only</a:t>
            </a:r>
          </a:p>
          <a:p>
            <a:pPr algn="l">
              <a:lnSpc>
                <a:spcPts val="3974"/>
              </a:lnSpc>
            </a:pPr>
            <a:r>
              <a:rPr lang="en-US" sz="2259" dirty="0">
                <a:solidFill>
                  <a:srgbClr val="000000"/>
                </a:solidFill>
                <a:latin typeface="Stolzl 1"/>
              </a:rPr>
              <a:t>Cannot enable tax feature</a:t>
            </a:r>
          </a:p>
          <a:p>
            <a:pPr algn="just">
              <a:lnSpc>
                <a:spcPts val="3974"/>
              </a:lnSpc>
            </a:pPr>
            <a:r>
              <a:rPr lang="en-US" sz="2259" dirty="0">
                <a:solidFill>
                  <a:srgbClr val="000000"/>
                </a:solidFill>
                <a:latin typeface="Stolzl 1"/>
              </a:rPr>
              <a:t>Cannot enable clerk, order, invoice prompts, </a:t>
            </a:r>
            <a:r>
              <a:rPr lang="en-US" sz="2259" dirty="0" err="1">
                <a:solidFill>
                  <a:srgbClr val="000000"/>
                </a:solidFill>
                <a:latin typeface="Stolzl 1"/>
              </a:rPr>
              <a:t>etc</a:t>
            </a:r>
            <a:r>
              <a:rPr lang="en-US" sz="2259" dirty="0">
                <a:solidFill>
                  <a:srgbClr val="000000"/>
                </a:solidFill>
                <a:latin typeface="Stolzl 1"/>
              </a:rPr>
              <a:t> Does not support Auth &amp; Capture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71714" y="1598209"/>
            <a:ext cx="5405285" cy="18514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456"/>
              </a:lnSpc>
            </a:pPr>
            <a:r>
              <a:rPr lang="en-US" sz="7957" dirty="0">
                <a:solidFill>
                  <a:srgbClr val="161843"/>
                </a:solidFill>
                <a:latin typeface="Stolzl 2"/>
              </a:rPr>
              <a:t>PAX A80</a:t>
            </a:r>
          </a:p>
          <a:p>
            <a:pPr algn="l">
              <a:lnSpc>
                <a:spcPts val="8041"/>
              </a:lnSpc>
            </a:pPr>
            <a:r>
              <a:rPr lang="en-US" sz="3747" dirty="0" err="1">
                <a:solidFill>
                  <a:srgbClr val="161843"/>
                </a:solidFill>
                <a:latin typeface="Stolzl 2"/>
              </a:rPr>
              <a:t>Payarc</a:t>
            </a:r>
            <a:r>
              <a:rPr lang="en-US" sz="3747" dirty="0">
                <a:solidFill>
                  <a:srgbClr val="161843"/>
                </a:solidFill>
                <a:latin typeface="Stolzl 2"/>
              </a:rPr>
              <a:t> App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56108" y="-723900"/>
            <a:ext cx="19021425" cy="11430000"/>
          </a:xfrm>
          <a:custGeom>
            <a:avLst/>
            <a:gdLst/>
            <a:ahLst/>
            <a:cxnLst/>
            <a:rect l="l" t="t" r="r" b="b"/>
            <a:pathLst>
              <a:path w="19021425" h="24612600">
                <a:moveTo>
                  <a:pt x="0" y="0"/>
                </a:moveTo>
                <a:lnTo>
                  <a:pt x="19021425" y="0"/>
                </a:lnTo>
                <a:lnTo>
                  <a:pt x="19021425" y="24612600"/>
                </a:lnTo>
                <a:lnTo>
                  <a:pt x="0" y="24612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727" b="-10260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5400000">
            <a:off x="8948137" y="947137"/>
            <a:ext cx="10287000" cy="8392725"/>
          </a:xfrm>
          <a:custGeom>
            <a:avLst/>
            <a:gdLst/>
            <a:ahLst/>
            <a:cxnLst/>
            <a:rect l="l" t="t" r="r" b="b"/>
            <a:pathLst>
              <a:path w="10287000" h="8392725">
                <a:moveTo>
                  <a:pt x="0" y="0"/>
                </a:moveTo>
                <a:lnTo>
                  <a:pt x="10287000" y="0"/>
                </a:lnTo>
                <a:lnTo>
                  <a:pt x="10287000" y="8392726"/>
                </a:lnTo>
                <a:lnTo>
                  <a:pt x="0" y="83927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2949" r="-28161" b="-1803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687078" y="4172864"/>
            <a:ext cx="2933700" cy="695325"/>
          </a:xfrm>
          <a:custGeom>
            <a:avLst/>
            <a:gdLst/>
            <a:ahLst/>
            <a:cxnLst/>
            <a:rect l="l" t="t" r="r" b="b"/>
            <a:pathLst>
              <a:path w="2933700" h="695325">
                <a:moveTo>
                  <a:pt x="0" y="0"/>
                </a:moveTo>
                <a:lnTo>
                  <a:pt x="2933700" y="0"/>
                </a:lnTo>
                <a:lnTo>
                  <a:pt x="2933700" y="695325"/>
                </a:lnTo>
                <a:lnTo>
                  <a:pt x="0" y="6953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601352" y="1283599"/>
            <a:ext cx="6247247" cy="13384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895"/>
              </a:lnSpc>
            </a:pPr>
            <a:r>
              <a:rPr lang="en-US" sz="7782" dirty="0">
                <a:solidFill>
                  <a:srgbClr val="FFFFFF"/>
                </a:solidFill>
                <a:latin typeface="Stolzl 2"/>
              </a:rPr>
              <a:t>Thank You!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01275"/>
          </a:xfrm>
          <a:custGeom>
            <a:avLst/>
            <a:gdLst/>
            <a:ahLst/>
            <a:cxnLst/>
            <a:rect l="l" t="t" r="r" b="b"/>
            <a:pathLst>
              <a:path w="18288000" h="10201275">
                <a:moveTo>
                  <a:pt x="0" y="0"/>
                </a:moveTo>
                <a:lnTo>
                  <a:pt x="18288000" y="0"/>
                </a:lnTo>
                <a:lnTo>
                  <a:pt x="18288000" y="10201275"/>
                </a:lnTo>
                <a:lnTo>
                  <a:pt x="0" y="102012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l="-12980" t="-93" r="-1295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485505" y="0"/>
            <a:ext cx="12802495" cy="8529352"/>
          </a:xfrm>
          <a:custGeom>
            <a:avLst/>
            <a:gdLst/>
            <a:ahLst/>
            <a:cxnLst/>
            <a:rect l="l" t="t" r="r" b="b"/>
            <a:pathLst>
              <a:path w="12802495" h="8529352">
                <a:moveTo>
                  <a:pt x="0" y="0"/>
                </a:moveTo>
                <a:lnTo>
                  <a:pt x="12802495" y="0"/>
                </a:lnTo>
                <a:lnTo>
                  <a:pt x="12802495" y="8529352"/>
                </a:lnTo>
                <a:lnTo>
                  <a:pt x="0" y="85293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0210" r="-3415" b="-2680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9651511" y="2170909"/>
            <a:ext cx="7610475" cy="6457950"/>
          </a:xfrm>
          <a:custGeom>
            <a:avLst/>
            <a:gdLst/>
            <a:ahLst/>
            <a:cxnLst/>
            <a:rect l="l" t="t" r="r" b="b"/>
            <a:pathLst>
              <a:path w="7610475" h="6457950">
                <a:moveTo>
                  <a:pt x="0" y="0"/>
                </a:moveTo>
                <a:lnTo>
                  <a:pt x="7610475" y="0"/>
                </a:lnTo>
                <a:lnTo>
                  <a:pt x="7610475" y="6457950"/>
                </a:lnTo>
                <a:lnTo>
                  <a:pt x="0" y="64579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028700" y="3906507"/>
            <a:ext cx="495300" cy="495300"/>
          </a:xfrm>
          <a:custGeom>
            <a:avLst/>
            <a:gdLst/>
            <a:ahLst/>
            <a:cxnLst/>
            <a:rect l="l" t="t" r="r" b="b"/>
            <a:pathLst>
              <a:path w="495300" h="495300">
                <a:moveTo>
                  <a:pt x="0" y="0"/>
                </a:moveTo>
                <a:lnTo>
                  <a:pt x="495300" y="0"/>
                </a:lnTo>
                <a:lnTo>
                  <a:pt x="495300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2084194" y="4045201"/>
            <a:ext cx="95250" cy="95250"/>
            <a:chOff x="0" y="0"/>
            <a:chExt cx="95250" cy="9525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2084194" y="4550026"/>
            <a:ext cx="95250" cy="95250"/>
            <a:chOff x="0" y="0"/>
            <a:chExt cx="95250" cy="952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2084194" y="5054851"/>
            <a:ext cx="95250" cy="95250"/>
            <a:chOff x="0" y="0"/>
            <a:chExt cx="95250" cy="9525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2084194" y="5559676"/>
            <a:ext cx="95250" cy="95250"/>
            <a:chOff x="0" y="0"/>
            <a:chExt cx="95250" cy="9525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2084194" y="6064501"/>
            <a:ext cx="95250" cy="95250"/>
            <a:chOff x="0" y="0"/>
            <a:chExt cx="95250" cy="9525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2084194" y="6569326"/>
            <a:ext cx="95250" cy="95250"/>
            <a:chOff x="0" y="0"/>
            <a:chExt cx="95250" cy="9525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2084194" y="7074151"/>
            <a:ext cx="95250" cy="95250"/>
            <a:chOff x="0" y="0"/>
            <a:chExt cx="95250" cy="9525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2084194" y="7578976"/>
            <a:ext cx="95250" cy="95250"/>
            <a:chOff x="0" y="0"/>
            <a:chExt cx="95250" cy="9525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2084194" y="8083801"/>
            <a:ext cx="95250" cy="95250"/>
            <a:chOff x="0" y="0"/>
            <a:chExt cx="95250" cy="9525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24"/>
          <p:cNvGrpSpPr>
            <a:grpSpLocks noChangeAspect="1"/>
          </p:cNvGrpSpPr>
          <p:nvPr/>
        </p:nvGrpSpPr>
        <p:grpSpPr>
          <a:xfrm>
            <a:off x="2084194" y="8588626"/>
            <a:ext cx="95250" cy="95250"/>
            <a:chOff x="0" y="0"/>
            <a:chExt cx="95250" cy="9525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2334073" y="3785530"/>
            <a:ext cx="6789020" cy="5011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74"/>
              </a:lnSpc>
            </a:pPr>
            <a:r>
              <a:rPr lang="en-US" sz="2259">
                <a:solidFill>
                  <a:srgbClr val="000000"/>
                </a:solidFill>
                <a:latin typeface="Stolzl 1"/>
              </a:rPr>
              <a:t>Standalone terminal / 4” Touchscreen Wi-Fi/Ethernet connectivity</a:t>
            </a:r>
          </a:p>
          <a:p>
            <a:pPr algn="l">
              <a:lnSpc>
                <a:spcPts val="3974"/>
              </a:lnSpc>
            </a:pPr>
            <a:r>
              <a:rPr lang="en-US" sz="2259">
                <a:solidFill>
                  <a:srgbClr val="000000"/>
                </a:solidFill>
                <a:latin typeface="Stolzl 1"/>
              </a:rPr>
              <a:t>Magstripe, EMV &amp; Contactless capability </a:t>
            </a:r>
          </a:p>
          <a:p>
            <a:pPr algn="l">
              <a:lnSpc>
                <a:spcPts val="3974"/>
              </a:lnSpc>
            </a:pPr>
            <a:r>
              <a:rPr lang="en-US" sz="2259">
                <a:solidFill>
                  <a:srgbClr val="000000"/>
                </a:solidFill>
                <a:latin typeface="Stolzl 1"/>
              </a:rPr>
              <a:t>Can connect to an external pin-pad</a:t>
            </a:r>
          </a:p>
          <a:p>
            <a:pPr algn="l">
              <a:lnSpc>
                <a:spcPts val="3974"/>
              </a:lnSpc>
            </a:pPr>
            <a:r>
              <a:rPr lang="en-US" sz="2259">
                <a:solidFill>
                  <a:srgbClr val="000000"/>
                </a:solidFill>
                <a:latin typeface="Stolzl 1"/>
              </a:rPr>
              <a:t>Internal Printer</a:t>
            </a:r>
          </a:p>
          <a:p>
            <a:pPr algn="l">
              <a:lnSpc>
                <a:spcPts val="3974"/>
              </a:lnSpc>
            </a:pPr>
            <a:r>
              <a:rPr lang="en-US" sz="2259">
                <a:solidFill>
                  <a:srgbClr val="000000"/>
                </a:solidFill>
                <a:latin typeface="Stolzl 1"/>
              </a:rPr>
              <a:t>Cash Discount on Credit cards only</a:t>
            </a:r>
          </a:p>
          <a:p>
            <a:pPr algn="l">
              <a:lnSpc>
                <a:spcPts val="3974"/>
              </a:lnSpc>
            </a:pPr>
            <a:r>
              <a:rPr lang="en-US" sz="2259">
                <a:solidFill>
                  <a:srgbClr val="000000"/>
                </a:solidFill>
                <a:latin typeface="Stolzl 1"/>
              </a:rPr>
              <a:t>Can do tips at the time and after the sale Can enable clerk, order, invoice prompts, etc Cannot enable tax feature</a:t>
            </a:r>
          </a:p>
          <a:p>
            <a:pPr algn="l">
              <a:lnSpc>
                <a:spcPts val="3974"/>
              </a:lnSpc>
            </a:pPr>
            <a:r>
              <a:rPr lang="en-US" sz="2259">
                <a:solidFill>
                  <a:srgbClr val="000000"/>
                </a:solidFill>
                <a:latin typeface="Stolzl 1"/>
              </a:rPr>
              <a:t>Does not support Auth &amp; Capture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71715" y="1607734"/>
            <a:ext cx="4509478" cy="1650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28"/>
              </a:lnSpc>
            </a:pPr>
            <a:r>
              <a:rPr lang="en-US" sz="7957">
                <a:solidFill>
                  <a:srgbClr val="161843"/>
                </a:solidFill>
                <a:latin typeface="Stolzl 2"/>
              </a:rPr>
              <a:t>PAX A80</a:t>
            </a:r>
          </a:p>
          <a:p>
            <a:pPr algn="l">
              <a:lnSpc>
                <a:spcPts val="9135"/>
              </a:lnSpc>
            </a:pPr>
            <a:r>
              <a:rPr lang="en-US" sz="3747">
                <a:solidFill>
                  <a:srgbClr val="161843"/>
                </a:solidFill>
                <a:latin typeface="Stolzl 2"/>
              </a:rPr>
              <a:t>Sierra/Transit App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10800"/>
          </a:xfrm>
          <a:custGeom>
            <a:avLst/>
            <a:gdLst/>
            <a:ahLst/>
            <a:cxnLst/>
            <a:rect l="l" t="t" r="r" b="b"/>
            <a:pathLst>
              <a:path w="18288000" h="10210800">
                <a:moveTo>
                  <a:pt x="0" y="0"/>
                </a:moveTo>
                <a:lnTo>
                  <a:pt x="18288000" y="0"/>
                </a:lnTo>
                <a:lnTo>
                  <a:pt x="18288000" y="10210800"/>
                </a:lnTo>
                <a:lnTo>
                  <a:pt x="0" y="10210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l="-12980" r="-1295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485505" y="0"/>
            <a:ext cx="12802495" cy="8529352"/>
          </a:xfrm>
          <a:custGeom>
            <a:avLst/>
            <a:gdLst/>
            <a:ahLst/>
            <a:cxnLst/>
            <a:rect l="l" t="t" r="r" b="b"/>
            <a:pathLst>
              <a:path w="12802495" h="8529352">
                <a:moveTo>
                  <a:pt x="0" y="0"/>
                </a:moveTo>
                <a:lnTo>
                  <a:pt x="12802495" y="0"/>
                </a:lnTo>
                <a:lnTo>
                  <a:pt x="12802495" y="8529352"/>
                </a:lnTo>
                <a:lnTo>
                  <a:pt x="0" y="85293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0210" r="-3415" b="-2680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2084194" y="4045201"/>
            <a:ext cx="95250" cy="95250"/>
            <a:chOff x="0" y="0"/>
            <a:chExt cx="95250" cy="952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2084194" y="4550026"/>
            <a:ext cx="95250" cy="95250"/>
            <a:chOff x="0" y="0"/>
            <a:chExt cx="95250" cy="9525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2084194" y="5054851"/>
            <a:ext cx="95250" cy="95250"/>
            <a:chOff x="0" y="0"/>
            <a:chExt cx="95250" cy="952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2084194" y="5559676"/>
            <a:ext cx="95250" cy="95250"/>
            <a:chOff x="0" y="0"/>
            <a:chExt cx="95250" cy="9525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2084194" y="6064501"/>
            <a:ext cx="95250" cy="95250"/>
            <a:chOff x="0" y="0"/>
            <a:chExt cx="95250" cy="9525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2084194" y="6569326"/>
            <a:ext cx="95250" cy="95250"/>
            <a:chOff x="0" y="0"/>
            <a:chExt cx="95250" cy="9525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2084194" y="7074151"/>
            <a:ext cx="95250" cy="95250"/>
            <a:chOff x="0" y="0"/>
            <a:chExt cx="95250" cy="9525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2084194" y="7578976"/>
            <a:ext cx="95250" cy="95250"/>
            <a:chOff x="0" y="0"/>
            <a:chExt cx="95250" cy="9525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2084194" y="8588626"/>
            <a:ext cx="95250" cy="95250"/>
            <a:chOff x="0" y="0"/>
            <a:chExt cx="95250" cy="9525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Freeform 22"/>
          <p:cNvSpPr/>
          <p:nvPr/>
        </p:nvSpPr>
        <p:spPr>
          <a:xfrm>
            <a:off x="9144000" y="1583122"/>
            <a:ext cx="8115300" cy="7124700"/>
          </a:xfrm>
          <a:custGeom>
            <a:avLst/>
            <a:gdLst/>
            <a:ahLst/>
            <a:cxnLst/>
            <a:rect l="l" t="t" r="r" b="b"/>
            <a:pathLst>
              <a:path w="8115300" h="7124700">
                <a:moveTo>
                  <a:pt x="0" y="0"/>
                </a:moveTo>
                <a:lnTo>
                  <a:pt x="8115300" y="0"/>
                </a:lnTo>
                <a:lnTo>
                  <a:pt x="8115300" y="7124700"/>
                </a:lnTo>
                <a:lnTo>
                  <a:pt x="0" y="7124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5347" b="-855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028700" y="3906507"/>
            <a:ext cx="495300" cy="495300"/>
          </a:xfrm>
          <a:custGeom>
            <a:avLst/>
            <a:gdLst/>
            <a:ahLst/>
            <a:cxnLst/>
            <a:rect l="l" t="t" r="r" b="b"/>
            <a:pathLst>
              <a:path w="495300" h="495300">
                <a:moveTo>
                  <a:pt x="0" y="0"/>
                </a:moveTo>
                <a:lnTo>
                  <a:pt x="495300" y="0"/>
                </a:lnTo>
                <a:lnTo>
                  <a:pt x="495300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24"/>
          <p:cNvSpPr txBox="1"/>
          <p:nvPr/>
        </p:nvSpPr>
        <p:spPr>
          <a:xfrm>
            <a:off x="2276475" y="3785530"/>
            <a:ext cx="6132852" cy="5011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74"/>
              </a:lnSpc>
            </a:pPr>
            <a:r>
              <a:rPr lang="en-US" sz="2259">
                <a:solidFill>
                  <a:srgbClr val="000000"/>
                </a:solidFill>
                <a:latin typeface="Stolzl 1"/>
              </a:rPr>
              <a:t>Wi-Fi/5G Connectivity - Wireless</a:t>
            </a:r>
          </a:p>
          <a:p>
            <a:pPr algn="l">
              <a:lnSpc>
                <a:spcPts val="3974"/>
              </a:lnSpc>
            </a:pPr>
            <a:r>
              <a:rPr lang="en-US" sz="2259">
                <a:solidFill>
                  <a:srgbClr val="000000"/>
                </a:solidFill>
                <a:latin typeface="Stolzl 1"/>
              </a:rPr>
              <a:t>Battery powered / 5” Touchscreen Magstripe, EMV &amp; Contactless capability Internal Printer</a:t>
            </a:r>
          </a:p>
          <a:p>
            <a:pPr algn="l">
              <a:lnSpc>
                <a:spcPts val="3974"/>
              </a:lnSpc>
            </a:pPr>
            <a:r>
              <a:rPr lang="en-US" sz="2259">
                <a:solidFill>
                  <a:srgbClr val="000000"/>
                </a:solidFill>
                <a:latin typeface="Stolzl 1"/>
              </a:rPr>
              <a:t>Cash Discount on both Credit/Debit </a:t>
            </a:r>
          </a:p>
          <a:p>
            <a:pPr algn="l">
              <a:lnSpc>
                <a:spcPts val="3974"/>
              </a:lnSpc>
            </a:pPr>
            <a:r>
              <a:rPr lang="en-US" sz="2259">
                <a:solidFill>
                  <a:srgbClr val="000000"/>
                </a:solidFill>
                <a:latin typeface="Stolzl 1"/>
              </a:rPr>
              <a:t>Can do tips at the time of sale only Cannot enable tax feature</a:t>
            </a:r>
          </a:p>
          <a:p>
            <a:pPr algn="l">
              <a:lnSpc>
                <a:spcPts val="3974"/>
              </a:lnSpc>
            </a:pPr>
            <a:r>
              <a:rPr lang="en-US" sz="2259">
                <a:solidFill>
                  <a:srgbClr val="000000"/>
                </a:solidFill>
                <a:latin typeface="Stolzl 1"/>
              </a:rPr>
              <a:t>Cannot enable clerk, order, </a:t>
            </a:r>
          </a:p>
          <a:p>
            <a:pPr algn="l">
              <a:lnSpc>
                <a:spcPts val="3974"/>
              </a:lnSpc>
            </a:pPr>
            <a:r>
              <a:rPr lang="en-US" sz="2259">
                <a:solidFill>
                  <a:srgbClr val="000000"/>
                </a:solidFill>
                <a:latin typeface="Stolzl 1"/>
              </a:rPr>
              <a:t>invoice prompts, etc</a:t>
            </a:r>
          </a:p>
          <a:p>
            <a:pPr algn="l">
              <a:lnSpc>
                <a:spcPts val="3974"/>
              </a:lnSpc>
            </a:pPr>
            <a:r>
              <a:rPr lang="en-US" sz="2259">
                <a:solidFill>
                  <a:srgbClr val="000000"/>
                </a:solidFill>
                <a:latin typeface="Stolzl 1"/>
              </a:rPr>
              <a:t>Does not support Auth &amp; Capture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66800" y="1598209"/>
            <a:ext cx="5088379" cy="1598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56"/>
              </a:lnSpc>
            </a:pPr>
            <a:r>
              <a:rPr lang="en-US" sz="7957">
                <a:solidFill>
                  <a:srgbClr val="161843"/>
                </a:solidFill>
                <a:latin typeface="Stolzl 2"/>
              </a:rPr>
              <a:t>PAX A920</a:t>
            </a:r>
          </a:p>
          <a:p>
            <a:pPr algn="l">
              <a:lnSpc>
                <a:spcPts val="8041"/>
              </a:lnSpc>
            </a:pPr>
            <a:r>
              <a:rPr lang="en-US" sz="3747">
                <a:solidFill>
                  <a:srgbClr val="161843"/>
                </a:solidFill>
                <a:latin typeface="Stolzl 2"/>
              </a:rPr>
              <a:t>Payarc App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10800"/>
          </a:xfrm>
          <a:custGeom>
            <a:avLst/>
            <a:gdLst/>
            <a:ahLst/>
            <a:cxnLst/>
            <a:rect l="l" t="t" r="r" b="b"/>
            <a:pathLst>
              <a:path w="18288000" h="10210800">
                <a:moveTo>
                  <a:pt x="0" y="0"/>
                </a:moveTo>
                <a:lnTo>
                  <a:pt x="18288000" y="0"/>
                </a:lnTo>
                <a:lnTo>
                  <a:pt x="18288000" y="10210800"/>
                </a:lnTo>
                <a:lnTo>
                  <a:pt x="0" y="10210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l="-12980" r="-1295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485505" y="0"/>
            <a:ext cx="12802495" cy="8529352"/>
          </a:xfrm>
          <a:custGeom>
            <a:avLst/>
            <a:gdLst/>
            <a:ahLst/>
            <a:cxnLst/>
            <a:rect l="l" t="t" r="r" b="b"/>
            <a:pathLst>
              <a:path w="12802495" h="8529352">
                <a:moveTo>
                  <a:pt x="0" y="0"/>
                </a:moveTo>
                <a:lnTo>
                  <a:pt x="12802495" y="0"/>
                </a:lnTo>
                <a:lnTo>
                  <a:pt x="12802495" y="8529352"/>
                </a:lnTo>
                <a:lnTo>
                  <a:pt x="0" y="85293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0210" r="-3415" b="-2680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9144000" y="1583122"/>
            <a:ext cx="8115300" cy="7124700"/>
          </a:xfrm>
          <a:custGeom>
            <a:avLst/>
            <a:gdLst/>
            <a:ahLst/>
            <a:cxnLst/>
            <a:rect l="l" t="t" r="r" b="b"/>
            <a:pathLst>
              <a:path w="8115300" h="7124700">
                <a:moveTo>
                  <a:pt x="0" y="0"/>
                </a:moveTo>
                <a:lnTo>
                  <a:pt x="8115300" y="0"/>
                </a:lnTo>
                <a:lnTo>
                  <a:pt x="8115300" y="7124700"/>
                </a:lnTo>
                <a:lnTo>
                  <a:pt x="0" y="7124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5347" b="-85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2084194" y="4045201"/>
            <a:ext cx="95250" cy="95250"/>
            <a:chOff x="0" y="0"/>
            <a:chExt cx="95250" cy="952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2084194" y="4550026"/>
            <a:ext cx="95250" cy="95250"/>
            <a:chOff x="0" y="0"/>
            <a:chExt cx="95250" cy="952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2084194" y="5054851"/>
            <a:ext cx="95250" cy="95250"/>
            <a:chOff x="0" y="0"/>
            <a:chExt cx="95250" cy="9525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2084194" y="5559676"/>
            <a:ext cx="95250" cy="95250"/>
            <a:chOff x="0" y="0"/>
            <a:chExt cx="95250" cy="9525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2084194" y="6064501"/>
            <a:ext cx="95250" cy="95250"/>
            <a:chOff x="0" y="0"/>
            <a:chExt cx="95250" cy="9525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2084194" y="6569326"/>
            <a:ext cx="95250" cy="95250"/>
            <a:chOff x="0" y="0"/>
            <a:chExt cx="95250" cy="952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2084194" y="7074151"/>
            <a:ext cx="95250" cy="95250"/>
            <a:chOff x="0" y="0"/>
            <a:chExt cx="95250" cy="952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2084194" y="7578976"/>
            <a:ext cx="95250" cy="95250"/>
            <a:chOff x="0" y="0"/>
            <a:chExt cx="95250" cy="9525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2084194" y="8083801"/>
            <a:ext cx="95250" cy="95250"/>
            <a:chOff x="0" y="0"/>
            <a:chExt cx="95250" cy="9525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Freeform 23"/>
          <p:cNvSpPr/>
          <p:nvPr/>
        </p:nvSpPr>
        <p:spPr>
          <a:xfrm>
            <a:off x="1028700" y="3906507"/>
            <a:ext cx="495300" cy="495300"/>
          </a:xfrm>
          <a:custGeom>
            <a:avLst/>
            <a:gdLst/>
            <a:ahLst/>
            <a:cxnLst/>
            <a:rect l="l" t="t" r="r" b="b"/>
            <a:pathLst>
              <a:path w="495300" h="495300">
                <a:moveTo>
                  <a:pt x="0" y="0"/>
                </a:moveTo>
                <a:lnTo>
                  <a:pt x="495300" y="0"/>
                </a:lnTo>
                <a:lnTo>
                  <a:pt x="495300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24"/>
          <p:cNvSpPr txBox="1"/>
          <p:nvPr/>
        </p:nvSpPr>
        <p:spPr>
          <a:xfrm>
            <a:off x="2334073" y="3785540"/>
            <a:ext cx="6376397" cy="4506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74"/>
              </a:lnSpc>
            </a:pPr>
            <a:r>
              <a:rPr lang="en-US" sz="2259">
                <a:solidFill>
                  <a:srgbClr val="000000"/>
                </a:solidFill>
                <a:latin typeface="Stolzl 1"/>
              </a:rPr>
              <a:t>Wi-Fi/5G Connectivity - Wireless</a:t>
            </a:r>
          </a:p>
          <a:p>
            <a:pPr algn="l">
              <a:lnSpc>
                <a:spcPts val="3974"/>
              </a:lnSpc>
            </a:pPr>
            <a:r>
              <a:rPr lang="en-US" sz="2259">
                <a:solidFill>
                  <a:srgbClr val="000000"/>
                </a:solidFill>
                <a:latin typeface="Stolzl 1"/>
              </a:rPr>
              <a:t>Battery powered / 5” Touchscreen Magstripe, EMV &amp; Contactless capability Internal Printer</a:t>
            </a:r>
          </a:p>
          <a:p>
            <a:pPr algn="l">
              <a:lnSpc>
                <a:spcPts val="3974"/>
              </a:lnSpc>
            </a:pPr>
            <a:r>
              <a:rPr lang="en-US" sz="2259">
                <a:solidFill>
                  <a:srgbClr val="000000"/>
                </a:solidFill>
                <a:latin typeface="Stolzl 1"/>
              </a:rPr>
              <a:t>Cash Discount on Credit cards only</a:t>
            </a:r>
          </a:p>
          <a:p>
            <a:pPr algn="just">
              <a:lnSpc>
                <a:spcPts val="3974"/>
              </a:lnSpc>
            </a:pPr>
            <a:r>
              <a:rPr lang="en-US" sz="2259">
                <a:solidFill>
                  <a:srgbClr val="000000"/>
                </a:solidFill>
                <a:latin typeface="Stolzl 1"/>
              </a:rPr>
              <a:t>Can do tips at the time and after the sale Can enable clerk, order, &amp; invoice prompts Cannot enable tax feature</a:t>
            </a:r>
          </a:p>
          <a:p>
            <a:pPr algn="l">
              <a:lnSpc>
                <a:spcPts val="3974"/>
              </a:lnSpc>
            </a:pPr>
            <a:r>
              <a:rPr lang="en-US" sz="2259">
                <a:solidFill>
                  <a:srgbClr val="000000"/>
                </a:solidFill>
                <a:latin typeface="Stolzl 1"/>
              </a:rPr>
              <a:t>Does not support Auth &amp; Capture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71715" y="1598209"/>
            <a:ext cx="5088122" cy="1598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56"/>
              </a:lnSpc>
            </a:pPr>
            <a:r>
              <a:rPr lang="en-US" sz="7957">
                <a:solidFill>
                  <a:srgbClr val="161843"/>
                </a:solidFill>
                <a:latin typeface="Stolzl 2"/>
              </a:rPr>
              <a:t>PAX A920</a:t>
            </a:r>
          </a:p>
          <a:p>
            <a:pPr algn="l">
              <a:lnSpc>
                <a:spcPts val="8041"/>
              </a:lnSpc>
            </a:pPr>
            <a:r>
              <a:rPr lang="en-US" sz="3747">
                <a:solidFill>
                  <a:srgbClr val="161843"/>
                </a:solidFill>
                <a:latin typeface="Stolzl 2"/>
              </a:rPr>
              <a:t>Sierra/Transit App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10800"/>
          </a:xfrm>
          <a:custGeom>
            <a:avLst/>
            <a:gdLst/>
            <a:ahLst/>
            <a:cxnLst/>
            <a:rect l="l" t="t" r="r" b="b"/>
            <a:pathLst>
              <a:path w="18288000" h="10210800">
                <a:moveTo>
                  <a:pt x="0" y="0"/>
                </a:moveTo>
                <a:lnTo>
                  <a:pt x="18288000" y="0"/>
                </a:lnTo>
                <a:lnTo>
                  <a:pt x="18288000" y="10210800"/>
                </a:lnTo>
                <a:lnTo>
                  <a:pt x="0" y="10210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l="-12980" r="-1295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485505" y="0"/>
            <a:ext cx="12802495" cy="8529361"/>
          </a:xfrm>
          <a:custGeom>
            <a:avLst/>
            <a:gdLst/>
            <a:ahLst/>
            <a:cxnLst/>
            <a:rect l="l" t="t" r="r" b="b"/>
            <a:pathLst>
              <a:path w="12802495" h="8529361">
                <a:moveTo>
                  <a:pt x="0" y="0"/>
                </a:moveTo>
                <a:lnTo>
                  <a:pt x="12802495" y="0"/>
                </a:lnTo>
                <a:lnTo>
                  <a:pt x="12802495" y="8529361"/>
                </a:lnTo>
                <a:lnTo>
                  <a:pt x="0" y="85293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0210" r="-3415" b="-2680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8790880" y="2451926"/>
            <a:ext cx="8467725" cy="5486400"/>
          </a:xfrm>
          <a:custGeom>
            <a:avLst/>
            <a:gdLst/>
            <a:ahLst/>
            <a:cxnLst/>
            <a:rect l="l" t="t" r="r" b="b"/>
            <a:pathLst>
              <a:path w="8467725" h="5486400">
                <a:moveTo>
                  <a:pt x="0" y="0"/>
                </a:moveTo>
                <a:lnTo>
                  <a:pt x="8467725" y="0"/>
                </a:lnTo>
                <a:lnTo>
                  <a:pt x="8467725" y="5486400"/>
                </a:lnTo>
                <a:lnTo>
                  <a:pt x="0" y="54864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030" t="-5212" r="-7230" b="-746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2084194" y="4045201"/>
            <a:ext cx="95250" cy="95250"/>
            <a:chOff x="0" y="0"/>
            <a:chExt cx="95250" cy="952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2084194" y="4550026"/>
            <a:ext cx="95250" cy="95250"/>
            <a:chOff x="0" y="0"/>
            <a:chExt cx="95250" cy="952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2084194" y="5054851"/>
            <a:ext cx="95250" cy="95250"/>
            <a:chOff x="0" y="0"/>
            <a:chExt cx="95250" cy="9525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2084194" y="5559676"/>
            <a:ext cx="95250" cy="95250"/>
            <a:chOff x="0" y="0"/>
            <a:chExt cx="95250" cy="9525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2084194" y="6064501"/>
            <a:ext cx="95250" cy="95250"/>
            <a:chOff x="0" y="0"/>
            <a:chExt cx="95250" cy="9525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Freeform 15"/>
          <p:cNvSpPr/>
          <p:nvPr/>
        </p:nvSpPr>
        <p:spPr>
          <a:xfrm>
            <a:off x="1028700" y="3906507"/>
            <a:ext cx="495300" cy="495300"/>
          </a:xfrm>
          <a:custGeom>
            <a:avLst/>
            <a:gdLst/>
            <a:ahLst/>
            <a:cxnLst/>
            <a:rect l="l" t="t" r="r" b="b"/>
            <a:pathLst>
              <a:path w="495300" h="495300">
                <a:moveTo>
                  <a:pt x="0" y="0"/>
                </a:moveTo>
                <a:lnTo>
                  <a:pt x="495300" y="0"/>
                </a:lnTo>
                <a:lnTo>
                  <a:pt x="495300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2334073" y="3785530"/>
            <a:ext cx="6074254" cy="3497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74"/>
              </a:lnSpc>
            </a:pPr>
            <a:r>
              <a:rPr lang="en-US" sz="2259">
                <a:solidFill>
                  <a:srgbClr val="000000"/>
                </a:solidFill>
                <a:latin typeface="Stolzl 1"/>
              </a:rPr>
              <a:t>Wi-Fi/5G Connectivity - Wireless</a:t>
            </a:r>
          </a:p>
          <a:p>
            <a:pPr algn="l">
              <a:lnSpc>
                <a:spcPts val="3974"/>
              </a:lnSpc>
            </a:pPr>
            <a:r>
              <a:rPr lang="en-US" sz="2259">
                <a:solidFill>
                  <a:srgbClr val="000000"/>
                </a:solidFill>
                <a:latin typeface="Stolzl 1"/>
              </a:rPr>
              <a:t>Battery powered / 5.5” Touchscreen Magstripe, EMV &amp; Contactless capability Internal Printer</a:t>
            </a:r>
          </a:p>
          <a:p>
            <a:pPr algn="l">
              <a:lnSpc>
                <a:spcPts val="3974"/>
              </a:lnSpc>
            </a:pPr>
            <a:r>
              <a:rPr lang="en-US" sz="2259">
                <a:solidFill>
                  <a:srgbClr val="000000"/>
                </a:solidFill>
                <a:latin typeface="Stolzl 1"/>
              </a:rPr>
              <a:t>Similar features as the A920, only difference is a bigger display çand battery life.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1245784"/>
            <a:ext cx="7582148" cy="1374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140"/>
              </a:lnSpc>
            </a:pPr>
            <a:r>
              <a:rPr lang="en-US" sz="7957">
                <a:solidFill>
                  <a:srgbClr val="161843"/>
                </a:solidFill>
                <a:latin typeface="Stolzl 2"/>
              </a:rPr>
              <a:t>PAX A920 PRO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10800"/>
          </a:xfrm>
          <a:custGeom>
            <a:avLst/>
            <a:gdLst/>
            <a:ahLst/>
            <a:cxnLst/>
            <a:rect l="l" t="t" r="r" b="b"/>
            <a:pathLst>
              <a:path w="18288000" h="10210800">
                <a:moveTo>
                  <a:pt x="0" y="0"/>
                </a:moveTo>
                <a:lnTo>
                  <a:pt x="18288000" y="0"/>
                </a:lnTo>
                <a:lnTo>
                  <a:pt x="18288000" y="10210800"/>
                </a:lnTo>
                <a:lnTo>
                  <a:pt x="0" y="10210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l="-12980" r="-1295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485505" y="0"/>
            <a:ext cx="12802495" cy="8529352"/>
          </a:xfrm>
          <a:custGeom>
            <a:avLst/>
            <a:gdLst/>
            <a:ahLst/>
            <a:cxnLst/>
            <a:rect l="l" t="t" r="r" b="b"/>
            <a:pathLst>
              <a:path w="12802495" h="8529352">
                <a:moveTo>
                  <a:pt x="0" y="0"/>
                </a:moveTo>
                <a:lnTo>
                  <a:pt x="12802495" y="0"/>
                </a:lnTo>
                <a:lnTo>
                  <a:pt x="12802495" y="8529352"/>
                </a:lnTo>
                <a:lnTo>
                  <a:pt x="0" y="85293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0210" r="-3415" b="-2680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28700" y="3906507"/>
            <a:ext cx="495300" cy="495300"/>
          </a:xfrm>
          <a:custGeom>
            <a:avLst/>
            <a:gdLst/>
            <a:ahLst/>
            <a:cxnLst/>
            <a:rect l="l" t="t" r="r" b="b"/>
            <a:pathLst>
              <a:path w="495300" h="495300">
                <a:moveTo>
                  <a:pt x="0" y="0"/>
                </a:moveTo>
                <a:lnTo>
                  <a:pt x="495300" y="0"/>
                </a:lnTo>
                <a:lnTo>
                  <a:pt x="495300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9715500" y="1110282"/>
            <a:ext cx="8143875" cy="8143875"/>
          </a:xfrm>
          <a:custGeom>
            <a:avLst/>
            <a:gdLst/>
            <a:ahLst/>
            <a:cxnLst/>
            <a:rect l="l" t="t" r="r" b="b"/>
            <a:pathLst>
              <a:path w="8143875" h="8143875">
                <a:moveTo>
                  <a:pt x="0" y="0"/>
                </a:moveTo>
                <a:lnTo>
                  <a:pt x="8143875" y="0"/>
                </a:lnTo>
                <a:lnTo>
                  <a:pt x="8143875" y="8143875"/>
                </a:lnTo>
                <a:lnTo>
                  <a:pt x="0" y="81438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2103244" y="4045201"/>
            <a:ext cx="95250" cy="95250"/>
            <a:chOff x="0" y="0"/>
            <a:chExt cx="95250" cy="9525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2103244" y="4550026"/>
            <a:ext cx="95250" cy="95250"/>
            <a:chOff x="0" y="0"/>
            <a:chExt cx="95250" cy="952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2103244" y="5054851"/>
            <a:ext cx="95250" cy="95250"/>
            <a:chOff x="0" y="0"/>
            <a:chExt cx="95250" cy="9525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2103244" y="5559676"/>
            <a:ext cx="95250" cy="95250"/>
            <a:chOff x="0" y="0"/>
            <a:chExt cx="95250" cy="9525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2103244" y="6064501"/>
            <a:ext cx="95250" cy="95250"/>
            <a:chOff x="0" y="0"/>
            <a:chExt cx="95250" cy="9525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2103244" y="6569326"/>
            <a:ext cx="95250" cy="95250"/>
            <a:chOff x="0" y="0"/>
            <a:chExt cx="95250" cy="9525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2103244" y="7074151"/>
            <a:ext cx="95250" cy="95250"/>
            <a:chOff x="0" y="0"/>
            <a:chExt cx="95250" cy="9525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2103244" y="7578976"/>
            <a:ext cx="95250" cy="95250"/>
            <a:chOff x="0" y="0"/>
            <a:chExt cx="95250" cy="9525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2103244" y="8083801"/>
            <a:ext cx="95250" cy="95250"/>
            <a:chOff x="0" y="0"/>
            <a:chExt cx="95250" cy="9525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24"/>
          <p:cNvGrpSpPr>
            <a:grpSpLocks noChangeAspect="1"/>
          </p:cNvGrpSpPr>
          <p:nvPr/>
        </p:nvGrpSpPr>
        <p:grpSpPr>
          <a:xfrm>
            <a:off x="2103244" y="8588626"/>
            <a:ext cx="95250" cy="95250"/>
            <a:chOff x="0" y="0"/>
            <a:chExt cx="95250" cy="9525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028700" y="1245784"/>
            <a:ext cx="6791887" cy="1374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140"/>
              </a:lnSpc>
            </a:pPr>
            <a:r>
              <a:rPr lang="en-US" sz="7957">
                <a:solidFill>
                  <a:srgbClr val="161843"/>
                </a:solidFill>
                <a:latin typeface="Stolzl 2"/>
              </a:rPr>
              <a:t>Dejavoo QD4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353123" y="3785530"/>
            <a:ext cx="6376397" cy="5011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74"/>
              </a:lnSpc>
            </a:pPr>
            <a:r>
              <a:rPr lang="en-US" sz="2259">
                <a:solidFill>
                  <a:srgbClr val="000000"/>
                </a:solidFill>
                <a:latin typeface="Stolzl 1"/>
              </a:rPr>
              <a:t>Standalone terminal / 5.5” Touchscreen Wi-Fi/Ethernet connectivity</a:t>
            </a:r>
          </a:p>
          <a:p>
            <a:pPr algn="l">
              <a:lnSpc>
                <a:spcPts val="3974"/>
              </a:lnSpc>
            </a:pPr>
            <a:r>
              <a:rPr lang="en-US" sz="2259">
                <a:solidFill>
                  <a:srgbClr val="000000"/>
                </a:solidFill>
                <a:latin typeface="Stolzl 1"/>
              </a:rPr>
              <a:t>Magstripe, EMV &amp; Contactless capability Can connect to an external pin-pad Internal Printer</a:t>
            </a:r>
          </a:p>
          <a:p>
            <a:pPr algn="l">
              <a:lnSpc>
                <a:spcPts val="3974"/>
              </a:lnSpc>
            </a:pPr>
            <a:r>
              <a:rPr lang="en-US" sz="2259">
                <a:solidFill>
                  <a:srgbClr val="000000"/>
                </a:solidFill>
                <a:latin typeface="Stolzl 1"/>
              </a:rPr>
              <a:t>Cash Discount Capability</a:t>
            </a:r>
          </a:p>
          <a:p>
            <a:pPr algn="l">
              <a:lnSpc>
                <a:spcPts val="3974"/>
              </a:lnSpc>
            </a:pPr>
            <a:r>
              <a:rPr lang="en-US" sz="2259">
                <a:solidFill>
                  <a:srgbClr val="000000"/>
                </a:solidFill>
                <a:latin typeface="Stolzl 1"/>
              </a:rPr>
              <a:t>Can do tips</a:t>
            </a:r>
          </a:p>
          <a:p>
            <a:pPr algn="l">
              <a:lnSpc>
                <a:spcPts val="3974"/>
              </a:lnSpc>
            </a:pPr>
            <a:r>
              <a:rPr lang="en-US" sz="2259">
                <a:solidFill>
                  <a:srgbClr val="000000"/>
                </a:solidFill>
                <a:latin typeface="Stolzl 1"/>
              </a:rPr>
              <a:t>Auto tax capability</a:t>
            </a:r>
          </a:p>
          <a:p>
            <a:pPr algn="just">
              <a:lnSpc>
                <a:spcPts val="3974"/>
              </a:lnSpc>
            </a:pPr>
            <a:r>
              <a:rPr lang="en-US" sz="2259">
                <a:solidFill>
                  <a:srgbClr val="000000"/>
                </a:solidFill>
                <a:latin typeface="Stolzl 1"/>
              </a:rPr>
              <a:t>Can enable clerk, order, &amp; invoice prompts Can do Auth &amp; Capture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10800"/>
          </a:xfrm>
          <a:custGeom>
            <a:avLst/>
            <a:gdLst/>
            <a:ahLst/>
            <a:cxnLst/>
            <a:rect l="l" t="t" r="r" b="b"/>
            <a:pathLst>
              <a:path w="18288000" h="10210800">
                <a:moveTo>
                  <a:pt x="0" y="0"/>
                </a:moveTo>
                <a:lnTo>
                  <a:pt x="18288000" y="0"/>
                </a:lnTo>
                <a:lnTo>
                  <a:pt x="18288000" y="10210800"/>
                </a:lnTo>
                <a:lnTo>
                  <a:pt x="0" y="10210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l="-12980" r="-1295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485505" y="0"/>
            <a:ext cx="12802495" cy="8529352"/>
          </a:xfrm>
          <a:custGeom>
            <a:avLst/>
            <a:gdLst/>
            <a:ahLst/>
            <a:cxnLst/>
            <a:rect l="l" t="t" r="r" b="b"/>
            <a:pathLst>
              <a:path w="12802495" h="8529352">
                <a:moveTo>
                  <a:pt x="0" y="0"/>
                </a:moveTo>
                <a:lnTo>
                  <a:pt x="12802495" y="0"/>
                </a:lnTo>
                <a:lnTo>
                  <a:pt x="12802495" y="8529352"/>
                </a:lnTo>
                <a:lnTo>
                  <a:pt x="0" y="85293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0210" r="-3415" b="-2680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28700" y="3906507"/>
            <a:ext cx="495300" cy="495300"/>
          </a:xfrm>
          <a:custGeom>
            <a:avLst/>
            <a:gdLst/>
            <a:ahLst/>
            <a:cxnLst/>
            <a:rect l="l" t="t" r="r" b="b"/>
            <a:pathLst>
              <a:path w="495300" h="495300">
                <a:moveTo>
                  <a:pt x="0" y="0"/>
                </a:moveTo>
                <a:lnTo>
                  <a:pt x="495300" y="0"/>
                </a:lnTo>
                <a:lnTo>
                  <a:pt x="495300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0418121" y="1399442"/>
            <a:ext cx="6134100" cy="7648575"/>
          </a:xfrm>
          <a:custGeom>
            <a:avLst/>
            <a:gdLst/>
            <a:ahLst/>
            <a:cxnLst/>
            <a:rect l="l" t="t" r="r" b="b"/>
            <a:pathLst>
              <a:path w="6134100" h="7648575">
                <a:moveTo>
                  <a:pt x="0" y="0"/>
                </a:moveTo>
                <a:lnTo>
                  <a:pt x="6134100" y="0"/>
                </a:lnTo>
                <a:lnTo>
                  <a:pt x="6134100" y="7648575"/>
                </a:lnTo>
                <a:lnTo>
                  <a:pt x="0" y="76485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2103244" y="4045201"/>
            <a:ext cx="95250" cy="95250"/>
            <a:chOff x="0" y="0"/>
            <a:chExt cx="95250" cy="9525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2103244" y="4550026"/>
            <a:ext cx="95250" cy="95250"/>
            <a:chOff x="0" y="0"/>
            <a:chExt cx="95250" cy="952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2103244" y="5054851"/>
            <a:ext cx="95250" cy="95250"/>
            <a:chOff x="0" y="0"/>
            <a:chExt cx="95250" cy="9525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2103244" y="5559676"/>
            <a:ext cx="95250" cy="95250"/>
            <a:chOff x="0" y="0"/>
            <a:chExt cx="95250" cy="9525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2103244" y="6064501"/>
            <a:ext cx="95250" cy="95250"/>
            <a:chOff x="0" y="0"/>
            <a:chExt cx="95250" cy="9525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2103244" y="6569326"/>
            <a:ext cx="95250" cy="95250"/>
            <a:chOff x="0" y="0"/>
            <a:chExt cx="95250" cy="9525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2103244" y="7074151"/>
            <a:ext cx="95250" cy="95250"/>
            <a:chOff x="0" y="0"/>
            <a:chExt cx="95250" cy="9525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2103244" y="7578976"/>
            <a:ext cx="95250" cy="95250"/>
            <a:chOff x="0" y="0"/>
            <a:chExt cx="95250" cy="9525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2103244" y="8083801"/>
            <a:ext cx="95250" cy="95250"/>
            <a:chOff x="0" y="0"/>
            <a:chExt cx="95250" cy="9525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2353123" y="3785540"/>
            <a:ext cx="6376397" cy="4506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74"/>
              </a:lnSpc>
            </a:pPr>
            <a:r>
              <a:rPr lang="en-US" sz="2259">
                <a:solidFill>
                  <a:srgbClr val="000000"/>
                </a:solidFill>
                <a:latin typeface="Stolzl 1"/>
              </a:rPr>
              <a:t>Wi-Fi/5G Connectivity - Wireless</a:t>
            </a:r>
          </a:p>
          <a:p>
            <a:pPr algn="l">
              <a:lnSpc>
                <a:spcPts val="3974"/>
              </a:lnSpc>
            </a:pPr>
            <a:r>
              <a:rPr lang="en-US" sz="2259">
                <a:solidFill>
                  <a:srgbClr val="000000"/>
                </a:solidFill>
                <a:latin typeface="Stolzl 1"/>
              </a:rPr>
              <a:t>Battery powered / 5.5” Touchscreen Magstripe, EMV &amp; Contactless capability Internal Printer</a:t>
            </a:r>
          </a:p>
          <a:p>
            <a:pPr algn="l">
              <a:lnSpc>
                <a:spcPts val="3974"/>
              </a:lnSpc>
            </a:pPr>
            <a:r>
              <a:rPr lang="en-US" sz="2259">
                <a:solidFill>
                  <a:srgbClr val="000000"/>
                </a:solidFill>
                <a:latin typeface="Stolzl 1"/>
              </a:rPr>
              <a:t>Cash Discount Capability</a:t>
            </a:r>
          </a:p>
          <a:p>
            <a:pPr algn="l">
              <a:lnSpc>
                <a:spcPts val="3974"/>
              </a:lnSpc>
            </a:pPr>
            <a:r>
              <a:rPr lang="en-US" sz="2259">
                <a:solidFill>
                  <a:srgbClr val="000000"/>
                </a:solidFill>
                <a:latin typeface="Stolzl 1"/>
              </a:rPr>
              <a:t>Can do tips</a:t>
            </a:r>
          </a:p>
          <a:p>
            <a:pPr algn="l">
              <a:lnSpc>
                <a:spcPts val="3974"/>
              </a:lnSpc>
            </a:pPr>
            <a:r>
              <a:rPr lang="en-US" sz="2259">
                <a:solidFill>
                  <a:srgbClr val="000000"/>
                </a:solidFill>
                <a:latin typeface="Stolzl 1"/>
              </a:rPr>
              <a:t>Auto tax capability</a:t>
            </a:r>
          </a:p>
          <a:p>
            <a:pPr algn="just">
              <a:lnSpc>
                <a:spcPts val="3974"/>
              </a:lnSpc>
            </a:pPr>
            <a:r>
              <a:rPr lang="en-US" sz="2259">
                <a:solidFill>
                  <a:srgbClr val="000000"/>
                </a:solidFill>
                <a:latin typeface="Stolzl 1"/>
              </a:rPr>
              <a:t>Can enable clerk, order, &amp; invoice prompts Can do Auth &amp; Capture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28700" y="1245784"/>
            <a:ext cx="6768646" cy="1374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140"/>
              </a:lnSpc>
            </a:pPr>
            <a:r>
              <a:rPr lang="en-US" sz="7957">
                <a:solidFill>
                  <a:srgbClr val="161843"/>
                </a:solidFill>
                <a:latin typeface="Stolzl 2"/>
              </a:rPr>
              <a:t>Dejavoo QD2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10800"/>
          </a:xfrm>
          <a:custGeom>
            <a:avLst/>
            <a:gdLst/>
            <a:ahLst/>
            <a:cxnLst/>
            <a:rect l="l" t="t" r="r" b="b"/>
            <a:pathLst>
              <a:path w="18288000" h="10210800">
                <a:moveTo>
                  <a:pt x="0" y="0"/>
                </a:moveTo>
                <a:lnTo>
                  <a:pt x="18288000" y="0"/>
                </a:lnTo>
                <a:lnTo>
                  <a:pt x="18288000" y="10210800"/>
                </a:lnTo>
                <a:lnTo>
                  <a:pt x="0" y="10210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l="-12980" r="-1295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485505" y="0"/>
            <a:ext cx="12802495" cy="8529361"/>
          </a:xfrm>
          <a:custGeom>
            <a:avLst/>
            <a:gdLst/>
            <a:ahLst/>
            <a:cxnLst/>
            <a:rect l="l" t="t" r="r" b="b"/>
            <a:pathLst>
              <a:path w="12802495" h="8529361">
                <a:moveTo>
                  <a:pt x="0" y="0"/>
                </a:moveTo>
                <a:lnTo>
                  <a:pt x="12802495" y="0"/>
                </a:lnTo>
                <a:lnTo>
                  <a:pt x="12802495" y="8529361"/>
                </a:lnTo>
                <a:lnTo>
                  <a:pt x="0" y="85293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0210" r="-3415" b="-2680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28700" y="3906507"/>
            <a:ext cx="495300" cy="495300"/>
          </a:xfrm>
          <a:custGeom>
            <a:avLst/>
            <a:gdLst/>
            <a:ahLst/>
            <a:cxnLst/>
            <a:rect l="l" t="t" r="r" b="b"/>
            <a:pathLst>
              <a:path w="495300" h="495300">
                <a:moveTo>
                  <a:pt x="0" y="0"/>
                </a:moveTo>
                <a:lnTo>
                  <a:pt x="495300" y="0"/>
                </a:lnTo>
                <a:lnTo>
                  <a:pt x="495300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0408644" y="1904514"/>
            <a:ext cx="6848475" cy="6848475"/>
          </a:xfrm>
          <a:custGeom>
            <a:avLst/>
            <a:gdLst/>
            <a:ahLst/>
            <a:cxnLst/>
            <a:rect l="l" t="t" r="r" b="b"/>
            <a:pathLst>
              <a:path w="6848475" h="6848475">
                <a:moveTo>
                  <a:pt x="0" y="0"/>
                </a:moveTo>
                <a:lnTo>
                  <a:pt x="6848475" y="0"/>
                </a:lnTo>
                <a:lnTo>
                  <a:pt x="6848475" y="6848475"/>
                </a:lnTo>
                <a:lnTo>
                  <a:pt x="0" y="68484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2103244" y="4045201"/>
            <a:ext cx="95250" cy="95250"/>
            <a:chOff x="0" y="0"/>
            <a:chExt cx="95250" cy="9525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2103244" y="4550026"/>
            <a:ext cx="95250" cy="95250"/>
            <a:chOff x="0" y="0"/>
            <a:chExt cx="95250" cy="952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2103244" y="5054851"/>
            <a:ext cx="95250" cy="95250"/>
            <a:chOff x="0" y="0"/>
            <a:chExt cx="95250" cy="9525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2103244" y="5559676"/>
            <a:ext cx="95250" cy="95250"/>
            <a:chOff x="0" y="0"/>
            <a:chExt cx="95250" cy="9525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2103244" y="6064501"/>
            <a:ext cx="95250" cy="95250"/>
            <a:chOff x="0" y="0"/>
            <a:chExt cx="95250" cy="9525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2103244" y="6569326"/>
            <a:ext cx="95250" cy="95250"/>
            <a:chOff x="0" y="0"/>
            <a:chExt cx="95250" cy="9525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2103244" y="7074151"/>
            <a:ext cx="95250" cy="95250"/>
            <a:chOff x="0" y="0"/>
            <a:chExt cx="95250" cy="9525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2103244" y="7578976"/>
            <a:ext cx="95250" cy="95250"/>
            <a:chOff x="0" y="0"/>
            <a:chExt cx="95250" cy="9525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2103244" y="8083801"/>
            <a:ext cx="95250" cy="95250"/>
            <a:chOff x="0" y="0"/>
            <a:chExt cx="95250" cy="9525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lnTo>
                    <a:pt x="93980" y="60071"/>
                  </a:lnTo>
                  <a:cubicBezTo>
                    <a:pt x="89154" y="71755"/>
                    <a:pt x="85725" y="76835"/>
                    <a:pt x="81280" y="81407"/>
                  </a:cubicBezTo>
                  <a:lnTo>
                    <a:pt x="71628" y="89281"/>
                  </a:lnTo>
                  <a:cubicBezTo>
                    <a:pt x="59944" y="94107"/>
                    <a:pt x="53848" y="95377"/>
                    <a:pt x="47625" y="95377"/>
                  </a:cubicBezTo>
                  <a:lnTo>
                    <a:pt x="35179" y="94107"/>
                  </a:lnTo>
                  <a:cubicBezTo>
                    <a:pt x="23495" y="89281"/>
                    <a:pt x="18415" y="85852"/>
                    <a:pt x="13843" y="81407"/>
                  </a:cubicBezTo>
                  <a:lnTo>
                    <a:pt x="6096" y="71628"/>
                  </a:lnTo>
                  <a:cubicBezTo>
                    <a:pt x="1270" y="60071"/>
                    <a:pt x="0" y="53975"/>
                    <a:pt x="0" y="47625"/>
                  </a:cubicBezTo>
                  <a:lnTo>
                    <a:pt x="1270" y="35179"/>
                  </a:lnTo>
                  <a:cubicBezTo>
                    <a:pt x="6096" y="23495"/>
                    <a:pt x="9525" y="18415"/>
                    <a:pt x="13970" y="13843"/>
                  </a:cubicBezTo>
                  <a:lnTo>
                    <a:pt x="23622" y="6096"/>
                  </a:lnTo>
                  <a:cubicBezTo>
                    <a:pt x="35179" y="1270"/>
                    <a:pt x="41275" y="0"/>
                    <a:pt x="47625" y="0"/>
                  </a:cubicBezTo>
                  <a:lnTo>
                    <a:pt x="60071" y="1270"/>
                  </a:lnTo>
                  <a:cubicBezTo>
                    <a:pt x="71755" y="6096"/>
                    <a:pt x="76835" y="9525"/>
                    <a:pt x="81407" y="13970"/>
                  </a:cubicBezTo>
                  <a:lnTo>
                    <a:pt x="89281" y="23622"/>
                  </a:lnTo>
                  <a:cubicBezTo>
                    <a:pt x="94107" y="35306"/>
                    <a:pt x="95377" y="41402"/>
                    <a:pt x="95377" y="4762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028700" y="1245784"/>
            <a:ext cx="6768646" cy="1374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140"/>
              </a:lnSpc>
            </a:pPr>
            <a:r>
              <a:rPr lang="en-US" sz="7957">
                <a:solidFill>
                  <a:srgbClr val="161843"/>
                </a:solidFill>
                <a:latin typeface="Stolzl 2"/>
              </a:rPr>
              <a:t>Dejavoo QD3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353123" y="3785530"/>
            <a:ext cx="6376397" cy="4506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74"/>
              </a:lnSpc>
            </a:pPr>
            <a:r>
              <a:rPr lang="en-US" sz="2259">
                <a:solidFill>
                  <a:srgbClr val="000000"/>
                </a:solidFill>
                <a:latin typeface="Stolzl 1"/>
              </a:rPr>
              <a:t>Wi-Fi/5G Connectivity - Wireless</a:t>
            </a:r>
          </a:p>
          <a:p>
            <a:pPr algn="l">
              <a:lnSpc>
                <a:spcPts val="3974"/>
              </a:lnSpc>
            </a:pPr>
            <a:r>
              <a:rPr lang="en-US" sz="2259">
                <a:solidFill>
                  <a:srgbClr val="000000"/>
                </a:solidFill>
                <a:latin typeface="Stolzl 1"/>
              </a:rPr>
              <a:t>Battery powered / 4” Touchscreen Magstripe, EMV &amp; Contactless capability No Internal Printer – can do text receipts Cash Discount Capability</a:t>
            </a:r>
          </a:p>
          <a:p>
            <a:pPr algn="l">
              <a:lnSpc>
                <a:spcPts val="3974"/>
              </a:lnSpc>
            </a:pPr>
            <a:r>
              <a:rPr lang="en-US" sz="2259">
                <a:solidFill>
                  <a:srgbClr val="000000"/>
                </a:solidFill>
                <a:latin typeface="Stolzl 1"/>
              </a:rPr>
              <a:t>Can do tips</a:t>
            </a:r>
          </a:p>
          <a:p>
            <a:pPr algn="l">
              <a:lnSpc>
                <a:spcPts val="3974"/>
              </a:lnSpc>
            </a:pPr>
            <a:r>
              <a:rPr lang="en-US" sz="2259">
                <a:solidFill>
                  <a:srgbClr val="000000"/>
                </a:solidFill>
                <a:latin typeface="Stolzl 1"/>
              </a:rPr>
              <a:t>Auto tax capability</a:t>
            </a:r>
          </a:p>
          <a:p>
            <a:pPr algn="just">
              <a:lnSpc>
                <a:spcPts val="3974"/>
              </a:lnSpc>
            </a:pPr>
            <a:r>
              <a:rPr lang="en-US" sz="2259">
                <a:solidFill>
                  <a:srgbClr val="000000"/>
                </a:solidFill>
                <a:latin typeface="Stolzl 1"/>
              </a:rPr>
              <a:t>Can enable clerk, order, &amp; invoice prompts Can do Auth &amp; Capture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1111</Words>
  <Application>Microsoft Office PowerPoint</Application>
  <PresentationFormat>Custom</PresentationFormat>
  <Paragraphs>248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Open Sans</vt:lpstr>
      <vt:lpstr>Calibri</vt:lpstr>
      <vt:lpstr>Stolzl 2</vt:lpstr>
      <vt:lpstr>Arial</vt:lpstr>
      <vt:lpstr>Stolzl 1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PAYARC Product Solutions Deck_March 2024</dc:title>
  <dc:creator>Jaime Simms</dc:creator>
  <cp:lastModifiedBy>Jaime Simms</cp:lastModifiedBy>
  <cp:revision>4</cp:revision>
  <dcterms:created xsi:type="dcterms:W3CDTF">2006-08-16T00:00:00Z</dcterms:created>
  <dcterms:modified xsi:type="dcterms:W3CDTF">2024-03-18T13:27:24Z</dcterms:modified>
  <dc:identifier>DAF_avTEkwo</dc:identifier>
</cp:coreProperties>
</file>